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463" r:id="rId3"/>
    <p:sldId id="277" r:id="rId4"/>
    <p:sldId id="518" r:id="rId5"/>
    <p:sldId id="519" r:id="rId6"/>
    <p:sldId id="520" r:id="rId7"/>
    <p:sldId id="462" r:id="rId8"/>
    <p:sldId id="523" r:id="rId9"/>
    <p:sldId id="524" r:id="rId10"/>
    <p:sldId id="525" r:id="rId11"/>
    <p:sldId id="517" r:id="rId12"/>
    <p:sldId id="526" r:id="rId13"/>
    <p:sldId id="470" r:id="rId14"/>
  </p:sldIdLst>
  <p:sldSz cx="12192000" cy="6858000"/>
  <p:notesSz cx="6858000" cy="9144000"/>
  <p:defaultTextStyle>
    <a:defPPr>
      <a:defRPr lang="en-US"/>
    </a:defPPr>
    <a:lvl1pPr marL="0" algn="l" defTabSz="914354" rtl="0" eaLnBrk="1" latinLnBrk="0" hangingPunct="1">
      <a:defRPr sz="1799" kern="1200">
        <a:solidFill>
          <a:schemeClr val="tx1"/>
        </a:solidFill>
        <a:latin typeface="+mn-lt"/>
        <a:ea typeface="+mn-ea"/>
        <a:cs typeface="+mn-cs"/>
      </a:defRPr>
    </a:lvl1pPr>
    <a:lvl2pPr marL="457179" algn="l" defTabSz="914354" rtl="0" eaLnBrk="1" latinLnBrk="0" hangingPunct="1">
      <a:defRPr sz="1799" kern="1200">
        <a:solidFill>
          <a:schemeClr val="tx1"/>
        </a:solidFill>
        <a:latin typeface="+mn-lt"/>
        <a:ea typeface="+mn-ea"/>
        <a:cs typeface="+mn-cs"/>
      </a:defRPr>
    </a:lvl2pPr>
    <a:lvl3pPr marL="914354" algn="l" defTabSz="914354" rtl="0" eaLnBrk="1" latinLnBrk="0" hangingPunct="1">
      <a:defRPr sz="1799" kern="1200">
        <a:solidFill>
          <a:schemeClr val="tx1"/>
        </a:solidFill>
        <a:latin typeface="+mn-lt"/>
        <a:ea typeface="+mn-ea"/>
        <a:cs typeface="+mn-cs"/>
      </a:defRPr>
    </a:lvl3pPr>
    <a:lvl4pPr marL="1371533" algn="l" defTabSz="914354" rtl="0" eaLnBrk="1" latinLnBrk="0" hangingPunct="1">
      <a:defRPr sz="1799" kern="1200">
        <a:solidFill>
          <a:schemeClr val="tx1"/>
        </a:solidFill>
        <a:latin typeface="+mn-lt"/>
        <a:ea typeface="+mn-ea"/>
        <a:cs typeface="+mn-cs"/>
      </a:defRPr>
    </a:lvl4pPr>
    <a:lvl5pPr marL="1828710" algn="l" defTabSz="914354" rtl="0" eaLnBrk="1" latinLnBrk="0" hangingPunct="1">
      <a:defRPr sz="1799" kern="1200">
        <a:solidFill>
          <a:schemeClr val="tx1"/>
        </a:solidFill>
        <a:latin typeface="+mn-lt"/>
        <a:ea typeface="+mn-ea"/>
        <a:cs typeface="+mn-cs"/>
      </a:defRPr>
    </a:lvl5pPr>
    <a:lvl6pPr marL="2285889" algn="l" defTabSz="914354" rtl="0" eaLnBrk="1" latinLnBrk="0" hangingPunct="1">
      <a:defRPr sz="1799" kern="1200">
        <a:solidFill>
          <a:schemeClr val="tx1"/>
        </a:solidFill>
        <a:latin typeface="+mn-lt"/>
        <a:ea typeface="+mn-ea"/>
        <a:cs typeface="+mn-cs"/>
      </a:defRPr>
    </a:lvl6pPr>
    <a:lvl7pPr marL="2743068" algn="l" defTabSz="914354" rtl="0" eaLnBrk="1" latinLnBrk="0" hangingPunct="1">
      <a:defRPr sz="1799" kern="1200">
        <a:solidFill>
          <a:schemeClr val="tx1"/>
        </a:solidFill>
        <a:latin typeface="+mn-lt"/>
        <a:ea typeface="+mn-ea"/>
        <a:cs typeface="+mn-cs"/>
      </a:defRPr>
    </a:lvl7pPr>
    <a:lvl8pPr marL="3200242" algn="l" defTabSz="914354" rtl="0" eaLnBrk="1" latinLnBrk="0" hangingPunct="1">
      <a:defRPr sz="1799" kern="1200">
        <a:solidFill>
          <a:schemeClr val="tx1"/>
        </a:solidFill>
        <a:latin typeface="+mn-lt"/>
        <a:ea typeface="+mn-ea"/>
        <a:cs typeface="+mn-cs"/>
      </a:defRPr>
    </a:lvl8pPr>
    <a:lvl9pPr marL="3657421" algn="l" defTabSz="9143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Osborn" initials="AO" lastIdx="5" clrIdx="0">
    <p:extLst>
      <p:ext uri="{19B8F6BF-5375-455C-9EA6-DF929625EA0E}">
        <p15:presenceInfo xmlns:p15="http://schemas.microsoft.com/office/powerpoint/2012/main" userId="677689e3c42667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E88"/>
    <a:srgbClr val="969696"/>
    <a:srgbClr val="61C5BA"/>
    <a:srgbClr val="0073A5"/>
    <a:srgbClr val="076324"/>
    <a:srgbClr val="002F7D"/>
    <a:srgbClr val="005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1" autoAdjust="0"/>
    <p:restoredTop sz="94660"/>
  </p:normalViewPr>
  <p:slideViewPr>
    <p:cSldViewPr snapToGrid="0">
      <p:cViewPr varScale="1">
        <p:scale>
          <a:sx n="71" d="100"/>
          <a:sy n="71" d="100"/>
        </p:scale>
        <p:origin x="90" y="3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711885-D4A1-410A-841D-A56CAAD6E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69B659-9684-49EA-8421-0A162B03EE0A}"/>
              </a:ext>
            </a:extLst>
          </p:cNvPr>
          <p:cNvSpPr>
            <a:spLocks noGrp="1"/>
          </p:cNvSpPr>
          <p:nvPr>
            <p:ph type="title"/>
          </p:nvPr>
        </p:nvSpPr>
        <p:spPr>
          <a:xfrm>
            <a:off x="831853" y="1709742"/>
            <a:ext cx="10515600" cy="2852737"/>
          </a:xfrm>
        </p:spPr>
        <p:txBody>
          <a:bodyPr anchor="b"/>
          <a:lstStyle>
            <a:lvl1pPr>
              <a:defRPr sz="6000">
                <a:solidFill>
                  <a:srgbClr val="0073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C2D9F6B-4940-4EBF-A78B-99E33BEC2D47}"/>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192" indent="0">
              <a:buNone/>
              <a:defRPr sz="2000">
                <a:solidFill>
                  <a:schemeClr val="tx1">
                    <a:tint val="75000"/>
                  </a:schemeClr>
                </a:solidFill>
              </a:defRPr>
            </a:lvl2pPr>
            <a:lvl3pPr marL="914384" indent="0">
              <a:buNone/>
              <a:defRPr sz="1801">
                <a:solidFill>
                  <a:schemeClr val="tx1">
                    <a:tint val="75000"/>
                  </a:schemeClr>
                </a:solidFill>
              </a:defRPr>
            </a:lvl3pPr>
            <a:lvl4pPr marL="1371576" indent="0">
              <a:buNone/>
              <a:defRPr sz="1600">
                <a:solidFill>
                  <a:schemeClr val="tx1">
                    <a:tint val="75000"/>
                  </a:schemeClr>
                </a:solidFill>
              </a:defRPr>
            </a:lvl4pPr>
            <a:lvl5pPr marL="1828768" indent="0">
              <a:buNone/>
              <a:defRPr sz="1600">
                <a:solidFill>
                  <a:schemeClr val="tx1">
                    <a:tint val="75000"/>
                  </a:schemeClr>
                </a:solidFill>
              </a:defRPr>
            </a:lvl5pPr>
            <a:lvl6pPr marL="2285960" indent="0">
              <a:buNone/>
              <a:defRPr sz="1600">
                <a:solidFill>
                  <a:schemeClr val="tx1">
                    <a:tint val="75000"/>
                  </a:schemeClr>
                </a:solidFill>
              </a:defRPr>
            </a:lvl6pPr>
            <a:lvl7pPr marL="2743152" indent="0">
              <a:buNone/>
              <a:defRPr sz="1600">
                <a:solidFill>
                  <a:schemeClr val="tx1">
                    <a:tint val="75000"/>
                  </a:schemeClr>
                </a:solidFill>
              </a:defRPr>
            </a:lvl7pPr>
            <a:lvl8pPr marL="3200344" indent="0">
              <a:buNone/>
              <a:defRPr sz="1600">
                <a:solidFill>
                  <a:schemeClr val="tx1">
                    <a:tint val="75000"/>
                  </a:schemeClr>
                </a:solidFill>
              </a:defRPr>
            </a:lvl8pPr>
            <a:lvl9pPr marL="3657536"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041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8583E-4F93-4825-8C28-7AFCB8FB5B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223413-0CF9-4B1E-BE84-428876F18C75}"/>
              </a:ext>
            </a:extLst>
          </p:cNvPr>
          <p:cNvSpPr>
            <a:spLocks noGrp="1"/>
          </p:cNvSpPr>
          <p:nvPr>
            <p:ph type="ctrTitle"/>
          </p:nvPr>
        </p:nvSpPr>
        <p:spPr>
          <a:xfrm>
            <a:off x="1524000" y="1122366"/>
            <a:ext cx="9144000" cy="2387599"/>
          </a:xfrm>
        </p:spPr>
        <p:txBody>
          <a:bodyPr anchor="b"/>
          <a:lstStyle>
            <a:lvl1pPr algn="ctr">
              <a:defRPr sz="6000">
                <a:solidFill>
                  <a:srgbClr val="0073A5"/>
                </a:solidFill>
              </a:defRPr>
            </a:lvl1pPr>
          </a:lstStyle>
          <a:p>
            <a:r>
              <a:rPr lang="en-US" dirty="0"/>
              <a:t>Click to edit Master title style</a:t>
            </a:r>
          </a:p>
        </p:txBody>
      </p:sp>
      <p:sp>
        <p:nvSpPr>
          <p:cNvPr id="3" name="Subtitle 2">
            <a:extLst>
              <a:ext uri="{FF2B5EF4-FFF2-40B4-BE49-F238E27FC236}">
                <a16:creationId xmlns:a16="http://schemas.microsoft.com/office/drawing/2014/main" id="{581313F7-BC33-4F7A-9A12-B0E5FFBC34E3}"/>
              </a:ext>
            </a:extLst>
          </p:cNvPr>
          <p:cNvSpPr>
            <a:spLocks noGrp="1"/>
          </p:cNvSpPr>
          <p:nvPr>
            <p:ph type="subTitle" idx="1"/>
          </p:nvPr>
        </p:nvSpPr>
        <p:spPr>
          <a:xfrm>
            <a:off x="1524000" y="3602041"/>
            <a:ext cx="9144000" cy="1655762"/>
          </a:xfrm>
        </p:spPr>
        <p:txBody>
          <a:bodyPr/>
          <a:lstStyle>
            <a:lvl1pPr marL="0" indent="0" algn="ctr">
              <a:buNone/>
              <a:defRPr sz="2400"/>
            </a:lvl1pPr>
            <a:lvl2pPr marL="457192" indent="0" algn="ctr">
              <a:buNone/>
              <a:defRPr sz="2000"/>
            </a:lvl2pPr>
            <a:lvl3pPr marL="914384" indent="0" algn="ctr">
              <a:buNone/>
              <a:defRPr sz="1801"/>
            </a:lvl3pPr>
            <a:lvl4pPr marL="1371576" indent="0" algn="ctr">
              <a:buNone/>
              <a:defRPr sz="1600"/>
            </a:lvl4pPr>
            <a:lvl5pPr marL="1828768" indent="0" algn="ctr">
              <a:buNone/>
              <a:defRPr sz="1600"/>
            </a:lvl5pPr>
            <a:lvl6pPr marL="2285960" indent="0" algn="ctr">
              <a:buNone/>
              <a:defRPr sz="1600"/>
            </a:lvl6pPr>
            <a:lvl7pPr marL="2743152" indent="0" algn="ctr">
              <a:buNone/>
              <a:defRPr sz="1600"/>
            </a:lvl7pPr>
            <a:lvl8pPr marL="3200344" indent="0" algn="ctr">
              <a:buNone/>
              <a:defRPr sz="1600"/>
            </a:lvl8pPr>
            <a:lvl9pPr marL="3657536" indent="0" algn="ctr">
              <a:buNone/>
              <a:defRPr sz="1600"/>
            </a:lvl9pPr>
          </a:lstStyle>
          <a:p>
            <a:r>
              <a:rPr lang="en-US"/>
              <a:t>Click to edit Master subtitle style</a:t>
            </a:r>
          </a:p>
        </p:txBody>
      </p:sp>
    </p:spTree>
    <p:extLst>
      <p:ext uri="{BB962C8B-B14F-4D97-AF65-F5344CB8AC3E}">
        <p14:creationId xmlns:p14="http://schemas.microsoft.com/office/powerpoint/2010/main" val="359248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8EF31-96D3-40F7-8E21-F5DE42592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B4CF4E-D86F-4A1B-94DA-44FE3DE3B478}"/>
              </a:ext>
            </a:extLst>
          </p:cNvPr>
          <p:cNvSpPr>
            <a:spLocks noGrp="1"/>
          </p:cNvSpPr>
          <p:nvPr>
            <p:ph type="title"/>
          </p:nvPr>
        </p:nvSpPr>
        <p:spPr>
          <a:xfrm>
            <a:off x="838205" y="345387"/>
            <a:ext cx="6368647" cy="708164"/>
          </a:xfrm>
        </p:spPr>
        <p:txBody>
          <a:bodyPr>
            <a:normAutofit/>
          </a:bodyPr>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0C7CEEA-1F75-456F-805E-9D809E202416}"/>
              </a:ext>
            </a:extLst>
          </p:cNvPr>
          <p:cNvSpPr>
            <a:spLocks noGrp="1"/>
          </p:cNvSpPr>
          <p:nvPr>
            <p:ph idx="1"/>
          </p:nvPr>
        </p:nvSpPr>
        <p:spPr>
          <a:xfrm>
            <a:off x="838202" y="1825627"/>
            <a:ext cx="10515600" cy="4129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07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A485F9-B0CD-4283-82CE-0011887C5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CD558D-DF2A-4C22-BAF4-73BFB4F77911}"/>
              </a:ext>
            </a:extLst>
          </p:cNvPr>
          <p:cNvSpPr>
            <a:spLocks noGrp="1"/>
          </p:cNvSpPr>
          <p:nvPr>
            <p:ph type="title"/>
          </p:nvPr>
        </p:nvSpPr>
        <p:spPr>
          <a:xfrm>
            <a:off x="838202" y="365124"/>
            <a:ext cx="10515600" cy="779464"/>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Content Placeholder 2">
            <a:extLst>
              <a:ext uri="{FF2B5EF4-FFF2-40B4-BE49-F238E27FC236}">
                <a16:creationId xmlns:a16="http://schemas.microsoft.com/office/drawing/2014/main" id="{B46B9F30-884E-4FA2-8867-899DB2EC437D}"/>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4A6A2-31E6-473E-B186-F920D2F1F9E1}"/>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57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8D2E40-4F7B-4DF2-9ADC-64CA89439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C21DC5-1B28-4A8C-AE8B-9065248550E6}"/>
              </a:ext>
            </a:extLst>
          </p:cNvPr>
          <p:cNvSpPr>
            <a:spLocks noGrp="1"/>
          </p:cNvSpPr>
          <p:nvPr>
            <p:ph type="title"/>
          </p:nvPr>
        </p:nvSpPr>
        <p:spPr>
          <a:xfrm>
            <a:off x="839790" y="365129"/>
            <a:ext cx="10515600" cy="718241"/>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Text Placeholder 2">
            <a:extLst>
              <a:ext uri="{FF2B5EF4-FFF2-40B4-BE49-F238E27FC236}">
                <a16:creationId xmlns:a16="http://schemas.microsoft.com/office/drawing/2014/main" id="{21EBD285-A197-46DB-9053-17D55BE80ED0}"/>
              </a:ext>
            </a:extLst>
          </p:cNvPr>
          <p:cNvSpPr>
            <a:spLocks noGrp="1"/>
          </p:cNvSpPr>
          <p:nvPr>
            <p:ph type="body" idx="1"/>
          </p:nvPr>
        </p:nvSpPr>
        <p:spPr>
          <a:xfrm>
            <a:off x="839793" y="1681166"/>
            <a:ext cx="5157787"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64EF8B-CEED-4576-8581-F7B4A75F9168}"/>
              </a:ext>
            </a:extLst>
          </p:cNvPr>
          <p:cNvSpPr>
            <a:spLocks noGrp="1"/>
          </p:cNvSpPr>
          <p:nvPr>
            <p:ph sz="half" idx="2"/>
          </p:nvPr>
        </p:nvSpPr>
        <p:spPr>
          <a:xfrm>
            <a:off x="839793" y="2505076"/>
            <a:ext cx="5157787"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E320B-4D98-4238-B801-5CA041DC159F}"/>
              </a:ext>
            </a:extLst>
          </p:cNvPr>
          <p:cNvSpPr>
            <a:spLocks noGrp="1"/>
          </p:cNvSpPr>
          <p:nvPr>
            <p:ph type="body" sz="quarter" idx="3"/>
          </p:nvPr>
        </p:nvSpPr>
        <p:spPr>
          <a:xfrm>
            <a:off x="6172202" y="1681166"/>
            <a:ext cx="5183188"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2F971C-C4C7-4EC1-9201-55BCF5EE8B4B}"/>
              </a:ext>
            </a:extLst>
          </p:cNvPr>
          <p:cNvSpPr>
            <a:spLocks noGrp="1"/>
          </p:cNvSpPr>
          <p:nvPr>
            <p:ph sz="quarter" idx="4"/>
          </p:nvPr>
        </p:nvSpPr>
        <p:spPr>
          <a:xfrm>
            <a:off x="6172202" y="2505076"/>
            <a:ext cx="5183188"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6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3CB2A9-6813-418C-A901-C0B88BB5E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909B88-35B9-46A2-9271-F464F92973B4}"/>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7BB1E00-ED64-4708-93B4-82EEFE7BD734}"/>
              </a:ext>
            </a:extLst>
          </p:cNvPr>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80438-2625-462D-BF4F-F6CAF066857D}"/>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167286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D6797B-1F65-411D-A3EB-F7D37A4727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C92F14-A14F-4C29-999A-8BDBFCA426AD}"/>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2231C87-C396-453A-8927-4F5BBC5E4024}"/>
              </a:ext>
            </a:extLst>
          </p:cNvPr>
          <p:cNvSpPr>
            <a:spLocks noGrp="1"/>
          </p:cNvSpPr>
          <p:nvPr>
            <p:ph type="pic" idx="1"/>
          </p:nvPr>
        </p:nvSpPr>
        <p:spPr>
          <a:xfrm>
            <a:off x="5183192" y="987428"/>
            <a:ext cx="6172201" cy="4873625"/>
          </a:xfrm>
        </p:spPr>
        <p:txBody>
          <a:bodyPr/>
          <a:lstStyle>
            <a:lvl1pPr marL="0" indent="0">
              <a:buNone/>
              <a:defRPr sz="3200"/>
            </a:lvl1pPr>
            <a:lvl2pPr marL="457192" indent="0">
              <a:buNone/>
              <a:defRPr sz="2800"/>
            </a:lvl2pPr>
            <a:lvl3pPr marL="914384" indent="0">
              <a:buNone/>
              <a:defRPr sz="2400"/>
            </a:lvl3pPr>
            <a:lvl4pPr marL="1371576" indent="0">
              <a:buNone/>
              <a:defRPr sz="2000"/>
            </a:lvl4pPr>
            <a:lvl5pPr marL="1828768" indent="0">
              <a:buNone/>
              <a:defRPr sz="2000"/>
            </a:lvl5pPr>
            <a:lvl6pPr marL="2285960" indent="0">
              <a:buNone/>
              <a:defRPr sz="2000"/>
            </a:lvl6pPr>
            <a:lvl7pPr marL="2743152" indent="0">
              <a:buNone/>
              <a:defRPr sz="2000"/>
            </a:lvl7pPr>
            <a:lvl8pPr marL="3200344" indent="0">
              <a:buNone/>
              <a:defRPr sz="2000"/>
            </a:lvl8pPr>
            <a:lvl9pPr marL="3657536" indent="0">
              <a:buNone/>
              <a:defRPr sz="2000"/>
            </a:lvl9pPr>
          </a:lstStyle>
          <a:p>
            <a:endParaRPr lang="en-US"/>
          </a:p>
        </p:txBody>
      </p:sp>
      <p:sp>
        <p:nvSpPr>
          <p:cNvPr id="4" name="Text Placeholder 3">
            <a:extLst>
              <a:ext uri="{FF2B5EF4-FFF2-40B4-BE49-F238E27FC236}">
                <a16:creationId xmlns:a16="http://schemas.microsoft.com/office/drawing/2014/main" id="{17D9BF09-6560-47D9-B974-5357A06AC21A}"/>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271177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98292-6624-433F-B882-F59173076B02}"/>
              </a:ext>
            </a:extLst>
          </p:cNvPr>
          <p:cNvSpPr>
            <a:spLocks noGrp="1"/>
          </p:cNvSpPr>
          <p:nvPr>
            <p:ph type="dt" sz="half" idx="10"/>
          </p:nvPr>
        </p:nvSpPr>
        <p:spPr/>
        <p:txBody>
          <a:bodyPr/>
          <a:lstStyle/>
          <a:p>
            <a:fld id="{A427D7D9-E3E5-4D16-9E08-9AFC93FCA56C}" type="datetimeFigureOut">
              <a:rPr lang="en-US" smtClean="0"/>
              <a:t>2/13/2025</a:t>
            </a:fld>
            <a:endParaRPr lang="en-US"/>
          </a:p>
        </p:txBody>
      </p:sp>
      <p:sp>
        <p:nvSpPr>
          <p:cNvPr id="3" name="Footer Placeholder 2">
            <a:extLst>
              <a:ext uri="{FF2B5EF4-FFF2-40B4-BE49-F238E27FC236}">
                <a16:creationId xmlns:a16="http://schemas.microsoft.com/office/drawing/2014/main" id="{57699B72-418D-4EF9-90AB-AEB9AA0422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24751B-6330-40DD-BF33-8D7EDF829FAC}"/>
              </a:ext>
            </a:extLst>
          </p:cNvPr>
          <p:cNvSpPr>
            <a:spLocks noGrp="1"/>
          </p:cNvSpPr>
          <p:nvPr>
            <p:ph type="sldNum" sz="quarter" idx="12"/>
          </p:nvPr>
        </p:nvSpPr>
        <p:spPr/>
        <p:txBody>
          <a:bodyPr/>
          <a:lstStyle/>
          <a:p>
            <a:fld id="{EF0AA8C5-23AA-4773-AF47-E72F89A69416}" type="slidenum">
              <a:rPr lang="en-US" smtClean="0"/>
              <a:t>‹Nº›</a:t>
            </a:fld>
            <a:endParaRPr lang="en-US"/>
          </a:p>
        </p:txBody>
      </p:sp>
      <p:pic>
        <p:nvPicPr>
          <p:cNvPr id="5" name="Picture 4">
            <a:extLst>
              <a:ext uri="{FF2B5EF4-FFF2-40B4-BE49-F238E27FC236}">
                <a16:creationId xmlns:a16="http://schemas.microsoft.com/office/drawing/2014/main" id="{17026D5B-4AB8-40D5-97EF-C8FDE1798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9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29642-1A82-4CCE-B393-34AFF50EF50B}"/>
              </a:ext>
            </a:extLst>
          </p:cNvPr>
          <p:cNvSpPr>
            <a:spLocks noGrp="1"/>
          </p:cNvSpPr>
          <p:nvPr>
            <p:ph type="title"/>
          </p:nvPr>
        </p:nvSpPr>
        <p:spPr>
          <a:xfrm>
            <a:off x="838202" y="365127"/>
            <a:ext cx="10515600" cy="1325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5E3B47-D2C8-4468-A798-AE9A9990334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7F1A9-AD53-46AF-99C1-0F678215C4DD}"/>
              </a:ext>
            </a:extLst>
          </p:cNvPr>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3C939-FBFC-49E6-ACBD-0D0FAA9515C7}" type="datetimeFigureOut">
              <a:rPr lang="en-US" smtClean="0"/>
              <a:t>2/13/2025</a:t>
            </a:fld>
            <a:endParaRPr lang="en-US"/>
          </a:p>
        </p:txBody>
      </p:sp>
      <p:sp>
        <p:nvSpPr>
          <p:cNvPr id="5" name="Footer Placeholder 4">
            <a:extLst>
              <a:ext uri="{FF2B5EF4-FFF2-40B4-BE49-F238E27FC236}">
                <a16:creationId xmlns:a16="http://schemas.microsoft.com/office/drawing/2014/main" id="{BC23D120-71D2-41EC-9A08-ADF8FA80FE54}"/>
              </a:ext>
            </a:extLst>
          </p:cNvPr>
          <p:cNvSpPr>
            <a:spLocks noGrp="1"/>
          </p:cNvSpPr>
          <p:nvPr>
            <p:ph type="ftr" sz="quarter" idx="3"/>
          </p:nvPr>
        </p:nvSpPr>
        <p:spPr>
          <a:xfrm>
            <a:off x="40386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DDD204-5787-4978-8ADE-4AB8DF42E726}"/>
              </a:ext>
            </a:extLst>
          </p:cNvPr>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808BC-7794-41E7-9CCB-D82F4503F192}" type="slidenum">
              <a:rPr lang="en-US" smtClean="0"/>
              <a:t>‹Nº›</a:t>
            </a:fld>
            <a:endParaRPr lang="en-US"/>
          </a:p>
        </p:txBody>
      </p:sp>
    </p:spTree>
    <p:extLst>
      <p:ext uri="{BB962C8B-B14F-4D97-AF65-F5344CB8AC3E}">
        <p14:creationId xmlns:p14="http://schemas.microsoft.com/office/powerpoint/2010/main" val="1363029895"/>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6" r:id="rId6"/>
    <p:sldLayoutId id="2147483657" r:id="rId7"/>
    <p:sldLayoutId id="2147483658" r:id="rId8"/>
  </p:sldLayoutIdLst>
  <p:txStyles>
    <p:titleStyle>
      <a:lvl1pPr algn="l" defTabSz="91438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ieee-sensorsalert.or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hyperlink" Target="ieee-ceda.org" TargetMode="External"/><Relationship Id="rId7" Type="http://schemas.openxmlformats.org/officeDocument/2006/relationships/hyperlink" Target="linkedin.com/groups/8343531" TargetMode="External"/><Relationship Id="rId12" Type="http://schemas.openxmlformats.org/officeDocument/2006/relationships/image" Target="../media/image58.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hyperlink" Target="https://www.facebook.com/ieeeceda" TargetMode="External"/><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hyperlink" Target="youtube.com/IEEECouncilonElectronicDesignAutomation" TargetMode="External"/><Relationship Id="rId1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8.xml"/><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93D2CBE-DEFA-43B2-A704-5876ECBC79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85804" y="1504477"/>
            <a:ext cx="6830989" cy="1516592"/>
          </a:xfrm>
          <a:prstGeom prst="rect">
            <a:avLst/>
          </a:prstGeom>
        </p:spPr>
      </p:pic>
      <p:sp>
        <p:nvSpPr>
          <p:cNvPr id="3" name="TextBox 2">
            <a:extLst>
              <a:ext uri="{FF2B5EF4-FFF2-40B4-BE49-F238E27FC236}">
                <a16:creationId xmlns:a16="http://schemas.microsoft.com/office/drawing/2014/main" id="{5F1AECFB-C34B-4078-AD94-01B77B2B63CD}"/>
              </a:ext>
            </a:extLst>
          </p:cNvPr>
          <p:cNvSpPr txBox="1"/>
          <p:nvPr/>
        </p:nvSpPr>
        <p:spPr>
          <a:xfrm>
            <a:off x="2380506" y="3770400"/>
            <a:ext cx="8051152" cy="1323439"/>
          </a:xfrm>
          <a:prstGeom prst="rect">
            <a:avLst/>
          </a:prstGeom>
          <a:noFill/>
        </p:spPr>
        <p:txBody>
          <a:bodyPr wrap="square" rtlCol="0">
            <a:spAutoFit/>
          </a:bodyPr>
          <a:lstStyle/>
          <a:p>
            <a:pPr algn="just"/>
            <a:r>
              <a:rPr lang="en-US" sz="2000" dirty="0">
                <a:latin typeface="+mj-lt"/>
              </a:rPr>
              <a:t>An IEEE entity devoted to sensors, theory, design, fabrication, manufacturing, reliability and applications of devices for sensing and transducing physical, chemical, and biological phenomena, with emphasis on the electronics, physics and reliability aspects of sensors and integrated sensor-actuators.</a:t>
            </a:r>
          </a:p>
        </p:txBody>
      </p:sp>
      <p:sp>
        <p:nvSpPr>
          <p:cNvPr id="5" name="Subtitle 2">
            <a:extLst>
              <a:ext uri="{FF2B5EF4-FFF2-40B4-BE49-F238E27FC236}">
                <a16:creationId xmlns:a16="http://schemas.microsoft.com/office/drawing/2014/main" id="{247AF481-7210-4395-A3F7-672851D6C845}"/>
              </a:ext>
            </a:extLst>
          </p:cNvPr>
          <p:cNvSpPr>
            <a:spLocks noGrp="1"/>
          </p:cNvSpPr>
          <p:nvPr>
            <p:ph type="subTitle" idx="1"/>
          </p:nvPr>
        </p:nvSpPr>
        <p:spPr>
          <a:xfrm>
            <a:off x="7427977" y="3090494"/>
            <a:ext cx="2294758" cy="424732"/>
          </a:xfrm>
        </p:spPr>
        <p:txBody>
          <a:bodyPr wrap="square">
            <a:spAutoFit/>
          </a:bodyPr>
          <a:lstStyle/>
          <a:p>
            <a:pPr algn="l"/>
            <a:r>
              <a:rPr lang="en-US" b="1" dirty="0">
                <a:solidFill>
                  <a:schemeClr val="accent6">
                    <a:lumMod val="50000"/>
                  </a:schemeClr>
                </a:solidFill>
                <a:latin typeface="+mj-lt"/>
                <a:ea typeface="Open Sans Light" panose="020B0306030504020204" pitchFamily="34" charset="0"/>
                <a:cs typeface="Open Sans Light" panose="020B0306030504020204" pitchFamily="34" charset="0"/>
              </a:rPr>
              <a:t>ieee-sensors.org</a:t>
            </a:r>
          </a:p>
        </p:txBody>
      </p:sp>
    </p:spTree>
    <p:extLst>
      <p:ext uri="{BB962C8B-B14F-4D97-AF65-F5344CB8AC3E}">
        <p14:creationId xmlns:p14="http://schemas.microsoft.com/office/powerpoint/2010/main" val="307131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7FDF-A4B1-072B-B3C6-65FC9E99D5E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35D28F0-50E9-050A-219C-C1E6EAA783BB}"/>
              </a:ext>
            </a:extLst>
          </p:cNvPr>
          <p:cNvGrpSpPr/>
          <p:nvPr/>
        </p:nvGrpSpPr>
        <p:grpSpPr>
          <a:xfrm>
            <a:off x="773845" y="1616215"/>
            <a:ext cx="2112427" cy="2525130"/>
            <a:chOff x="1322315" y="1103376"/>
            <a:chExt cx="2112426" cy="2525130"/>
          </a:xfrm>
        </p:grpSpPr>
        <p:pic>
          <p:nvPicPr>
            <p:cNvPr id="10" name="Graphic 9" descr="Group brainstorm">
              <a:extLst>
                <a:ext uri="{FF2B5EF4-FFF2-40B4-BE49-F238E27FC236}">
                  <a16:creationId xmlns:a16="http://schemas.microsoft.com/office/drawing/2014/main" id="{A460CBD1-3B8D-00C5-9148-EFE01775B3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7411" y="1103376"/>
              <a:ext cx="707572" cy="707572"/>
            </a:xfrm>
            <a:prstGeom prst="rect">
              <a:avLst/>
            </a:prstGeom>
          </p:spPr>
        </p:pic>
        <p:sp>
          <p:nvSpPr>
            <p:cNvPr id="11" name="TextBox 10">
              <a:extLst>
                <a:ext uri="{FF2B5EF4-FFF2-40B4-BE49-F238E27FC236}">
                  <a16:creationId xmlns:a16="http://schemas.microsoft.com/office/drawing/2014/main" id="{6D8CFB58-9DB2-1E04-B282-01B94E035152}"/>
                </a:ext>
              </a:extLst>
            </p:cNvPr>
            <p:cNvSpPr txBox="1"/>
            <p:nvPr/>
          </p:nvSpPr>
          <p:spPr>
            <a:xfrm>
              <a:off x="1383253" y="1950370"/>
              <a:ext cx="1915885" cy="40011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Objective</a:t>
              </a:r>
            </a:p>
          </p:txBody>
        </p:sp>
        <p:sp>
          <p:nvSpPr>
            <p:cNvPr id="14" name="TextBox 13">
              <a:extLst>
                <a:ext uri="{FF2B5EF4-FFF2-40B4-BE49-F238E27FC236}">
                  <a16:creationId xmlns:a16="http://schemas.microsoft.com/office/drawing/2014/main" id="{233B7DC7-E233-D051-A815-2A36FF140707}"/>
                </a:ext>
              </a:extLst>
            </p:cNvPr>
            <p:cNvSpPr txBox="1"/>
            <p:nvPr/>
          </p:nvSpPr>
          <p:spPr>
            <a:xfrm>
              <a:off x="1322315" y="2612843"/>
              <a:ext cx="2112426" cy="1015663"/>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Access experts promoting the field of sensors.</a:t>
              </a:r>
            </a:p>
          </p:txBody>
        </p:sp>
      </p:grpSp>
      <p:pic>
        <p:nvPicPr>
          <p:cNvPr id="16" name="Graphic 15" descr="Magnifying glass">
            <a:extLst>
              <a:ext uri="{FF2B5EF4-FFF2-40B4-BE49-F238E27FC236}">
                <a16:creationId xmlns:a16="http://schemas.microsoft.com/office/drawing/2014/main" id="{3A4D02C8-1443-E894-E702-1B9AE93C0C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9953" y="1722943"/>
            <a:ext cx="554698" cy="554698"/>
          </a:xfrm>
          <a:prstGeom prst="rect">
            <a:avLst/>
          </a:prstGeom>
        </p:spPr>
      </p:pic>
      <p:sp>
        <p:nvSpPr>
          <p:cNvPr id="17" name="TextBox 16">
            <a:extLst>
              <a:ext uri="{FF2B5EF4-FFF2-40B4-BE49-F238E27FC236}">
                <a16:creationId xmlns:a16="http://schemas.microsoft.com/office/drawing/2014/main" id="{59BB0C86-C4AF-170A-0FAC-5CE437642481}"/>
              </a:ext>
            </a:extLst>
          </p:cNvPr>
          <p:cNvSpPr txBox="1"/>
          <p:nvPr/>
        </p:nvSpPr>
        <p:spPr>
          <a:xfrm>
            <a:off x="4431001" y="2461654"/>
            <a:ext cx="1752601" cy="40011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Highlights</a:t>
            </a:r>
          </a:p>
        </p:txBody>
      </p:sp>
      <p:sp>
        <p:nvSpPr>
          <p:cNvPr id="2" name="Title 1">
            <a:extLst>
              <a:ext uri="{FF2B5EF4-FFF2-40B4-BE49-F238E27FC236}">
                <a16:creationId xmlns:a16="http://schemas.microsoft.com/office/drawing/2014/main" id="{F88BF9F1-D739-0DC8-30FC-836669150D59}"/>
              </a:ext>
            </a:extLst>
          </p:cNvPr>
          <p:cNvSpPr>
            <a:spLocks noGrp="1"/>
          </p:cNvSpPr>
          <p:nvPr>
            <p:ph type="title"/>
          </p:nvPr>
        </p:nvSpPr>
        <p:spPr>
          <a:xfrm>
            <a:off x="838202" y="345385"/>
            <a:ext cx="6834810" cy="708165"/>
          </a:xfrm>
        </p:spPr>
        <p:txBody>
          <a:bodyPr>
            <a:normAutofit/>
          </a:bodyPr>
          <a:lstStyle/>
          <a:p>
            <a:r>
              <a:rPr lang="en-US" dirty="0"/>
              <a:t>Distinguished Lecturer Program 2024</a:t>
            </a:r>
          </a:p>
        </p:txBody>
      </p:sp>
      <p:sp>
        <p:nvSpPr>
          <p:cNvPr id="29" name="TextBox 28">
            <a:extLst>
              <a:ext uri="{FF2B5EF4-FFF2-40B4-BE49-F238E27FC236}">
                <a16:creationId xmlns:a16="http://schemas.microsoft.com/office/drawing/2014/main" id="{436859F2-A08F-8163-2A43-CD90B27968F2}"/>
              </a:ext>
            </a:extLst>
          </p:cNvPr>
          <p:cNvSpPr txBox="1"/>
          <p:nvPr/>
        </p:nvSpPr>
        <p:spPr>
          <a:xfrm>
            <a:off x="8442784" y="2461654"/>
            <a:ext cx="2397069" cy="40011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Information</a:t>
            </a:r>
          </a:p>
        </p:txBody>
      </p:sp>
      <p:pic>
        <p:nvPicPr>
          <p:cNvPr id="30" name="Graphic 29" descr="Internet">
            <a:extLst>
              <a:ext uri="{FF2B5EF4-FFF2-40B4-BE49-F238E27FC236}">
                <a16:creationId xmlns:a16="http://schemas.microsoft.com/office/drawing/2014/main" id="{A330EF88-DA70-DBE5-BE29-4EE736C32A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24412" y="1583386"/>
            <a:ext cx="833808" cy="833808"/>
          </a:xfrm>
          <a:prstGeom prst="rect">
            <a:avLst/>
          </a:prstGeom>
        </p:spPr>
      </p:pic>
      <p:sp>
        <p:nvSpPr>
          <p:cNvPr id="33" name="TextBox 32">
            <a:extLst>
              <a:ext uri="{FF2B5EF4-FFF2-40B4-BE49-F238E27FC236}">
                <a16:creationId xmlns:a16="http://schemas.microsoft.com/office/drawing/2014/main" id="{528F7ECF-C1F2-8448-01E0-B7687CF7BB86}"/>
              </a:ext>
            </a:extLst>
          </p:cNvPr>
          <p:cNvSpPr txBox="1"/>
          <p:nvPr/>
        </p:nvSpPr>
        <p:spPr>
          <a:xfrm>
            <a:off x="7871452" y="3161526"/>
            <a:ext cx="3539728" cy="1759456"/>
          </a:xfrm>
          <a:prstGeom prst="rect">
            <a:avLst/>
          </a:prstGeom>
          <a:noFill/>
        </p:spPr>
        <p:txBody>
          <a:bodyPr wrap="square" rtlCol="0">
            <a:spAutoFit/>
          </a:bodyPr>
          <a:lstStyle/>
          <a:p>
            <a:pPr marL="0" marR="0" lvl="0" indent="0" algn="l"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Request a Distinguished Lecturer for your event by visiting the website and filling out the form.</a:t>
            </a:r>
          </a:p>
          <a:p>
            <a:pPr marL="0" marR="0" lvl="0" indent="0" algn="l"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Calls for new DLs are announced on the website and social media.</a:t>
            </a:r>
          </a:p>
        </p:txBody>
      </p:sp>
      <p:sp>
        <p:nvSpPr>
          <p:cNvPr id="34" name="TextBox 33">
            <a:extLst>
              <a:ext uri="{FF2B5EF4-FFF2-40B4-BE49-F238E27FC236}">
                <a16:creationId xmlns:a16="http://schemas.microsoft.com/office/drawing/2014/main" id="{220F9BDF-DAD3-E779-5C71-FD32443306AB}"/>
              </a:ext>
            </a:extLst>
          </p:cNvPr>
          <p:cNvSpPr txBox="1"/>
          <p:nvPr/>
        </p:nvSpPr>
        <p:spPr>
          <a:xfrm>
            <a:off x="3562779" y="5580338"/>
            <a:ext cx="5066441" cy="400110"/>
          </a:xfrm>
          <a:prstGeom prst="rect">
            <a:avLst/>
          </a:prstGeom>
          <a:noFill/>
        </p:spPr>
        <p:txBody>
          <a:bodyPr wrap="square" rtlCol="0">
            <a:spAutoFit/>
          </a:bodyPr>
          <a:lstStyle/>
          <a:p>
            <a:pPr marL="0" marR="0" lvl="0" indent="0" algn="l"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1" i="0" u="none" strike="noStrike" kern="1200" cap="none" spc="0" normalizeH="0" baseline="0" noProof="0" dirty="0">
                <a:ln>
                  <a:noFill/>
                </a:ln>
                <a:solidFill>
                  <a:srgbClr val="015E88"/>
                </a:solidFill>
                <a:effectLst/>
                <a:uLnTx/>
                <a:uFillTx/>
                <a:latin typeface="Calibri Light" panose="020F0302020204030204"/>
                <a:ea typeface="+mn-ea"/>
                <a:cs typeface="Arial" panose="020B0604020202020204" pitchFamily="34" charset="0"/>
              </a:rPr>
              <a:t>ieee-sensors.org/distinguished-lecturer-program</a:t>
            </a:r>
          </a:p>
        </p:txBody>
      </p:sp>
      <p:sp>
        <p:nvSpPr>
          <p:cNvPr id="37" name="TextBox 36">
            <a:extLst>
              <a:ext uri="{FF2B5EF4-FFF2-40B4-BE49-F238E27FC236}">
                <a16:creationId xmlns:a16="http://schemas.microsoft.com/office/drawing/2014/main" id="{5E192071-44FE-627A-9BDD-142850AA3760}"/>
              </a:ext>
            </a:extLst>
          </p:cNvPr>
          <p:cNvSpPr txBox="1"/>
          <p:nvPr/>
        </p:nvSpPr>
        <p:spPr>
          <a:xfrm>
            <a:off x="3537438" y="3167186"/>
            <a:ext cx="3539728" cy="1451679"/>
          </a:xfrm>
          <a:prstGeom prst="rect">
            <a:avLst/>
          </a:prstGeom>
          <a:noFill/>
        </p:spPr>
        <p:txBody>
          <a:bodyPr wrap="square" rtlCol="0">
            <a:spAutoFit/>
          </a:bodyPr>
          <a:lstStyle/>
          <a:p>
            <a:pPr marL="0" marR="0" lvl="0" indent="0" algn="ctr"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Currently 12 DLs with various backgrounds and geo-locations</a:t>
            </a:r>
          </a:p>
          <a:p>
            <a:pPr marL="0" marR="0" lvl="0" indent="0" algn="ctr"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Online Biography and Talk Titles (addition of video)</a:t>
            </a:r>
          </a:p>
        </p:txBody>
      </p:sp>
    </p:spTree>
    <p:extLst>
      <p:ext uri="{BB962C8B-B14F-4D97-AF65-F5344CB8AC3E}">
        <p14:creationId xmlns:p14="http://schemas.microsoft.com/office/powerpoint/2010/main" val="96040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C2B6AE7-7DCD-4E33-8793-DB21AB5F1080}"/>
              </a:ext>
            </a:extLst>
          </p:cNvPr>
          <p:cNvGrpSpPr/>
          <p:nvPr/>
        </p:nvGrpSpPr>
        <p:grpSpPr>
          <a:xfrm>
            <a:off x="521438" y="5204428"/>
            <a:ext cx="3671903" cy="541018"/>
            <a:chOff x="684334" y="4752436"/>
            <a:chExt cx="3107994" cy="541019"/>
          </a:xfrm>
        </p:grpSpPr>
        <p:pic>
          <p:nvPicPr>
            <p:cNvPr id="9" name="Graphic 8" descr="Cursor">
              <a:extLst>
                <a:ext uri="{FF2B5EF4-FFF2-40B4-BE49-F238E27FC236}">
                  <a16:creationId xmlns:a16="http://schemas.microsoft.com/office/drawing/2014/main" id="{DFF27D10-5FF9-4F17-88A0-DC6491534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3229" y="4874356"/>
              <a:ext cx="419099" cy="419099"/>
            </a:xfrm>
            <a:prstGeom prst="rect">
              <a:avLst/>
            </a:prstGeom>
          </p:spPr>
        </p:pic>
        <p:sp>
          <p:nvSpPr>
            <p:cNvPr id="11" name="TextBox 10">
              <a:extLst>
                <a:ext uri="{FF2B5EF4-FFF2-40B4-BE49-F238E27FC236}">
                  <a16:creationId xmlns:a16="http://schemas.microsoft.com/office/drawing/2014/main" id="{4B07E0D7-61B1-41A7-A309-7031B3C92B87}"/>
                </a:ext>
              </a:extLst>
            </p:cNvPr>
            <p:cNvSpPr txBox="1"/>
            <p:nvPr/>
          </p:nvSpPr>
          <p:spPr>
            <a:xfrm>
              <a:off x="684334" y="4752436"/>
              <a:ext cx="2875796" cy="40011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73A5"/>
                  </a:solidFill>
                  <a:effectLst/>
                  <a:uLnTx/>
                  <a:uFillTx/>
                  <a:latin typeface="Calibri" panose="020F0502020204030204"/>
                  <a:ea typeface="+mn-ea"/>
                  <a:cs typeface="+mn-cs"/>
                </a:rPr>
                <a:t>Bit.ly/SensorsCouncilYouTube</a:t>
              </a:r>
            </a:p>
          </p:txBody>
        </p:sp>
      </p:grpSp>
      <p:sp>
        <p:nvSpPr>
          <p:cNvPr id="12" name="Title 1">
            <a:extLst>
              <a:ext uri="{FF2B5EF4-FFF2-40B4-BE49-F238E27FC236}">
                <a16:creationId xmlns:a16="http://schemas.microsoft.com/office/drawing/2014/main" id="{F98D6136-24EA-4798-A5FE-322ECEFD22D3}"/>
              </a:ext>
            </a:extLst>
          </p:cNvPr>
          <p:cNvSpPr txBox="1">
            <a:spLocks/>
          </p:cNvSpPr>
          <p:nvPr/>
        </p:nvSpPr>
        <p:spPr>
          <a:xfrm>
            <a:off x="521438" y="1253462"/>
            <a:ext cx="3557372"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YouTube Education</a:t>
            </a:r>
          </a:p>
        </p:txBody>
      </p:sp>
      <p:pic>
        <p:nvPicPr>
          <p:cNvPr id="17" name="Picture 16">
            <a:extLst>
              <a:ext uri="{FF2B5EF4-FFF2-40B4-BE49-F238E27FC236}">
                <a16:creationId xmlns:a16="http://schemas.microsoft.com/office/drawing/2014/main" id="{9FA999AF-8860-4015-9649-28C5E349A3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62550" y="-18900"/>
            <a:ext cx="7029450" cy="6067425"/>
          </a:xfrm>
          <a:prstGeom prst="rect">
            <a:avLst/>
          </a:prstGeom>
        </p:spPr>
      </p:pic>
      <p:sp>
        <p:nvSpPr>
          <p:cNvPr id="8" name="TextBox 7">
            <a:extLst>
              <a:ext uri="{FF2B5EF4-FFF2-40B4-BE49-F238E27FC236}">
                <a16:creationId xmlns:a16="http://schemas.microsoft.com/office/drawing/2014/main" id="{93F68F00-6A06-4578-A016-E7A5FB432685}"/>
              </a:ext>
            </a:extLst>
          </p:cNvPr>
          <p:cNvSpPr txBox="1"/>
          <p:nvPr/>
        </p:nvSpPr>
        <p:spPr>
          <a:xfrm>
            <a:off x="521438" y="2304839"/>
            <a:ext cx="4060290" cy="2246769"/>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The Sensors Council YouTube channel has over 316,000 views and over 6</a:t>
            </a:r>
            <a:r>
              <a:rPr lang="en-US" sz="2000" dirty="0">
                <a:solidFill>
                  <a:prstClr val="black"/>
                </a:solidFill>
                <a:latin typeface="Calibri Light" panose="020F0302020204030204"/>
                <a:ea typeface="Calibri" panose="020F0502020204030204" pitchFamily="34" charset="0"/>
                <a:cs typeface="Times New Roman" panose="02020603050405020304" pitchFamily="18" charset="0"/>
              </a:rPr>
              <a:t>,000</a:t>
            </a: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subscribers </a:t>
            </a:r>
            <a:r>
              <a:rPr kumimoji="0" lang="en-US" sz="2000" b="0" i="1"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as of January 2025.</a:t>
            </a: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The channel features live demonstrations, conference tutorials, plenary talks, invited/keynote talks, oral presentations, DL talks and more.</a:t>
            </a:r>
          </a:p>
        </p:txBody>
      </p:sp>
    </p:spTree>
    <p:extLst>
      <p:ext uri="{BB962C8B-B14F-4D97-AF65-F5344CB8AC3E}">
        <p14:creationId xmlns:p14="http://schemas.microsoft.com/office/powerpoint/2010/main" val="416522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98D6136-24EA-4798-A5FE-322ECEFD22D3}"/>
              </a:ext>
            </a:extLst>
          </p:cNvPr>
          <p:cNvSpPr txBox="1">
            <a:spLocks/>
          </p:cNvSpPr>
          <p:nvPr/>
        </p:nvSpPr>
        <p:spPr>
          <a:xfrm>
            <a:off x="772897" y="1387685"/>
            <a:ext cx="3557372"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IEEE Sensors Alert</a:t>
            </a:r>
          </a:p>
        </p:txBody>
      </p:sp>
      <p:sp>
        <p:nvSpPr>
          <p:cNvPr id="8" name="TextBox 7">
            <a:extLst>
              <a:ext uri="{FF2B5EF4-FFF2-40B4-BE49-F238E27FC236}">
                <a16:creationId xmlns:a16="http://schemas.microsoft.com/office/drawing/2014/main" id="{93F68F00-6A06-4578-A016-E7A5FB432685}"/>
              </a:ext>
            </a:extLst>
          </p:cNvPr>
          <p:cNvSpPr txBox="1"/>
          <p:nvPr/>
        </p:nvSpPr>
        <p:spPr>
          <a:xfrm>
            <a:off x="521438" y="2304839"/>
            <a:ext cx="4060290" cy="2554545"/>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IEEE Sensors Alert is an online, weekly digest which publishes teasers and condensed versions of our journal papers in layperson's language.</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Read &amp; Subscribe:</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hlinkClick r:id="rId2"/>
              </a:rPr>
              <a:t>ieee-sensorsalert.org</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C652B9E-D541-B568-EE53-62B1AD261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61" y="-276837"/>
            <a:ext cx="6858000" cy="6858000"/>
          </a:xfrm>
          <a:prstGeom prst="rect">
            <a:avLst/>
          </a:prstGeom>
        </p:spPr>
      </p:pic>
    </p:spTree>
    <p:extLst>
      <p:ext uri="{BB962C8B-B14F-4D97-AF65-F5344CB8AC3E}">
        <p14:creationId xmlns:p14="http://schemas.microsoft.com/office/powerpoint/2010/main" val="382797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F2852-D298-4978-A551-5D7A0E9556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3827" y="2532186"/>
            <a:ext cx="2898451" cy="643504"/>
          </a:xfrm>
          <a:prstGeom prst="rect">
            <a:avLst/>
          </a:prstGeom>
        </p:spPr>
      </p:pic>
      <p:sp>
        <p:nvSpPr>
          <p:cNvPr id="5" name="Subtitle 2">
            <a:extLst>
              <a:ext uri="{FF2B5EF4-FFF2-40B4-BE49-F238E27FC236}">
                <a16:creationId xmlns:a16="http://schemas.microsoft.com/office/drawing/2014/main" id="{0D2AFF0C-76F0-4B65-964F-1A7FCF867A4E}"/>
              </a:ext>
            </a:extLst>
          </p:cNvPr>
          <p:cNvSpPr>
            <a:spLocks noGrp="1"/>
          </p:cNvSpPr>
          <p:nvPr>
            <p:ph type="subTitle" idx="1"/>
          </p:nvPr>
        </p:nvSpPr>
        <p:spPr>
          <a:xfrm>
            <a:off x="6597274" y="815230"/>
            <a:ext cx="2638160" cy="369332"/>
          </a:xfrm>
        </p:spPr>
        <p:txBody>
          <a:bodyPr wrap="square">
            <a:spAutoFit/>
          </a:bodyPr>
          <a:lstStyle/>
          <a:p>
            <a:pPr algn="l"/>
            <a:r>
              <a:rPr lang="en-US" sz="2000" dirty="0">
                <a:latin typeface="+mj-lt"/>
                <a:ea typeface="Open Sans Light" panose="020B0306030504020204" pitchFamily="34" charset="0"/>
                <a:cs typeface="Open Sans Light" panose="020B0306030504020204" pitchFamily="34" charset="0"/>
              </a:rPr>
              <a:t>ieee-sensors.org</a:t>
            </a:r>
          </a:p>
        </p:txBody>
      </p:sp>
      <p:pic>
        <p:nvPicPr>
          <p:cNvPr id="6" name="Picture 5">
            <a:hlinkClick r:id="rId3" action="ppaction://hlinkfile"/>
            <a:extLst>
              <a:ext uri="{FF2B5EF4-FFF2-40B4-BE49-F238E27FC236}">
                <a16:creationId xmlns:a16="http://schemas.microsoft.com/office/drawing/2014/main" id="{E396D2FE-2965-4A71-8DEB-66116E0309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06171" y="540582"/>
            <a:ext cx="457200" cy="457200"/>
          </a:xfrm>
          <a:prstGeom prst="rect">
            <a:avLst/>
          </a:prstGeom>
        </p:spPr>
      </p:pic>
      <p:sp>
        <p:nvSpPr>
          <p:cNvPr id="7" name="TextBox 6">
            <a:extLst>
              <a:ext uri="{FF2B5EF4-FFF2-40B4-BE49-F238E27FC236}">
                <a16:creationId xmlns:a16="http://schemas.microsoft.com/office/drawing/2014/main" id="{E6D069FF-B9A1-4F53-AC35-B3E3FEC7D1FC}"/>
              </a:ext>
            </a:extLst>
          </p:cNvPr>
          <p:cNvSpPr txBox="1"/>
          <p:nvPr/>
        </p:nvSpPr>
        <p:spPr>
          <a:xfrm>
            <a:off x="2584624" y="3619642"/>
            <a:ext cx="2087259" cy="1569660"/>
          </a:xfrm>
          <a:prstGeom prst="rect">
            <a:avLst/>
          </a:prstGeom>
          <a:noFill/>
        </p:spPr>
        <p:txBody>
          <a:bodyPr wrap="square" rtlCol="0">
            <a:spAutoFit/>
          </a:bodyPr>
          <a:lstStyle/>
          <a:p>
            <a:pPr marL="0" marR="0" lvl="0" indent="0" algn="ctr" defTabSz="91438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Stay up to date on Sensors Council news and events!</a:t>
            </a:r>
          </a:p>
        </p:txBody>
      </p:sp>
      <p:sp>
        <p:nvSpPr>
          <p:cNvPr id="8" name="Subtitle 2">
            <a:extLst>
              <a:ext uri="{FF2B5EF4-FFF2-40B4-BE49-F238E27FC236}">
                <a16:creationId xmlns:a16="http://schemas.microsoft.com/office/drawing/2014/main" id="{BF8A0768-EEB5-4592-B40B-E13ED64417DB}"/>
              </a:ext>
            </a:extLst>
          </p:cNvPr>
          <p:cNvSpPr txBox="1">
            <a:spLocks/>
          </p:cNvSpPr>
          <p:nvPr/>
        </p:nvSpPr>
        <p:spPr>
          <a:xfrm>
            <a:off x="6597273" y="539614"/>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4EB387A9-7E67-40F8-A262-3457B12D3EBD}"/>
              </a:ext>
            </a:extLst>
          </p:cNvPr>
          <p:cNvGrpSpPr/>
          <p:nvPr/>
        </p:nvGrpSpPr>
        <p:grpSpPr>
          <a:xfrm>
            <a:off x="6006171" y="1454452"/>
            <a:ext cx="6045200" cy="659885"/>
            <a:chOff x="5137489" y="2116333"/>
            <a:chExt cx="6045200" cy="659884"/>
          </a:xfrm>
        </p:grpSpPr>
        <p:pic>
          <p:nvPicPr>
            <p:cNvPr id="10" name="Picture 9">
              <a:hlinkClick r:id="rId5"/>
              <a:extLst>
                <a:ext uri="{FF2B5EF4-FFF2-40B4-BE49-F238E27FC236}">
                  <a16:creationId xmlns:a16="http://schemas.microsoft.com/office/drawing/2014/main" id="{8D8BF9C0-9B4D-453B-9046-F3B7340B15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37489" y="2143632"/>
              <a:ext cx="457200" cy="457200"/>
            </a:xfrm>
            <a:prstGeom prst="rect">
              <a:avLst/>
            </a:prstGeom>
          </p:spPr>
        </p:pic>
        <p:sp>
          <p:nvSpPr>
            <p:cNvPr id="11" name="Subtitle 2">
              <a:extLst>
                <a:ext uri="{FF2B5EF4-FFF2-40B4-BE49-F238E27FC236}">
                  <a16:creationId xmlns:a16="http://schemas.microsoft.com/office/drawing/2014/main" id="{DB5EBB55-E3D8-4B5F-A564-F8D4E4C13EA1}"/>
                </a:ext>
              </a:extLst>
            </p:cNvPr>
            <p:cNvSpPr txBox="1">
              <a:spLocks/>
            </p:cNvSpPr>
            <p:nvPr/>
          </p:nvSpPr>
          <p:spPr>
            <a:xfrm>
              <a:off x="5728592" y="2406883"/>
              <a:ext cx="5454097"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facebook.com/IEEESensorsCouncil</a:t>
              </a:r>
            </a:p>
          </p:txBody>
        </p:sp>
        <p:sp>
          <p:nvSpPr>
            <p:cNvPr id="12" name="Subtitle 2">
              <a:extLst>
                <a:ext uri="{FF2B5EF4-FFF2-40B4-BE49-F238E27FC236}">
                  <a16:creationId xmlns:a16="http://schemas.microsoft.com/office/drawing/2014/main" id="{40C2D913-4421-4858-AAD5-F08321190C22}"/>
                </a:ext>
              </a:extLst>
            </p:cNvPr>
            <p:cNvSpPr txBox="1">
              <a:spLocks/>
            </p:cNvSpPr>
            <p:nvPr/>
          </p:nvSpPr>
          <p:spPr>
            <a:xfrm>
              <a:off x="5728592" y="2116333"/>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Facebook</a:t>
              </a:r>
            </a:p>
          </p:txBody>
        </p:sp>
      </p:grpSp>
      <p:sp>
        <p:nvSpPr>
          <p:cNvPr id="15" name="Subtitle 2">
            <a:extLst>
              <a:ext uri="{FF2B5EF4-FFF2-40B4-BE49-F238E27FC236}">
                <a16:creationId xmlns:a16="http://schemas.microsoft.com/office/drawing/2014/main" id="{759EF3FD-51F8-40B6-AD18-4DD95F96C2EF}"/>
              </a:ext>
            </a:extLst>
          </p:cNvPr>
          <p:cNvSpPr txBox="1">
            <a:spLocks/>
          </p:cNvSpPr>
          <p:nvPr/>
        </p:nvSpPr>
        <p:spPr>
          <a:xfrm>
            <a:off x="6597276" y="2652995"/>
            <a:ext cx="2063191"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@SensorsCouncil</a:t>
            </a:r>
          </a:p>
        </p:txBody>
      </p:sp>
      <p:sp>
        <p:nvSpPr>
          <p:cNvPr id="16" name="Subtitle 2">
            <a:extLst>
              <a:ext uri="{FF2B5EF4-FFF2-40B4-BE49-F238E27FC236}">
                <a16:creationId xmlns:a16="http://schemas.microsoft.com/office/drawing/2014/main" id="{9D92EEE6-E3D7-495D-96BB-896E89EE8629}"/>
              </a:ext>
            </a:extLst>
          </p:cNvPr>
          <p:cNvSpPr txBox="1">
            <a:spLocks/>
          </p:cNvSpPr>
          <p:nvPr/>
        </p:nvSpPr>
        <p:spPr>
          <a:xfrm>
            <a:off x="6597276" y="2333656"/>
            <a:ext cx="2063198"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X (Twitter)</a:t>
            </a:r>
          </a:p>
        </p:txBody>
      </p:sp>
      <p:grpSp>
        <p:nvGrpSpPr>
          <p:cNvPr id="17" name="Group 16">
            <a:extLst>
              <a:ext uri="{FF2B5EF4-FFF2-40B4-BE49-F238E27FC236}">
                <a16:creationId xmlns:a16="http://schemas.microsoft.com/office/drawing/2014/main" id="{DC019B65-0610-44D2-95EE-D8B140CDB5B0}"/>
              </a:ext>
            </a:extLst>
          </p:cNvPr>
          <p:cNvGrpSpPr/>
          <p:nvPr/>
        </p:nvGrpSpPr>
        <p:grpSpPr>
          <a:xfrm>
            <a:off x="6006171" y="3261021"/>
            <a:ext cx="6045200" cy="687353"/>
            <a:chOff x="5137489" y="3964505"/>
            <a:chExt cx="6045200" cy="687355"/>
          </a:xfrm>
        </p:grpSpPr>
        <p:pic>
          <p:nvPicPr>
            <p:cNvPr id="18" name="Picture 17">
              <a:hlinkClick r:id="rId7" action="ppaction://hlinkfile"/>
              <a:extLst>
                <a:ext uri="{FF2B5EF4-FFF2-40B4-BE49-F238E27FC236}">
                  <a16:creationId xmlns:a16="http://schemas.microsoft.com/office/drawing/2014/main" id="{8DE1E5F2-6972-4E41-AC09-ECAA1B69F10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37489" y="3964505"/>
              <a:ext cx="457200" cy="457200"/>
            </a:xfrm>
            <a:prstGeom prst="rect">
              <a:avLst/>
            </a:prstGeom>
          </p:spPr>
        </p:pic>
        <p:sp>
          <p:nvSpPr>
            <p:cNvPr id="19" name="Subtitle 2">
              <a:extLst>
                <a:ext uri="{FF2B5EF4-FFF2-40B4-BE49-F238E27FC236}">
                  <a16:creationId xmlns:a16="http://schemas.microsoft.com/office/drawing/2014/main" id="{C8C6EA7A-F3F4-47AB-B89E-86EB16DCF342}"/>
                </a:ext>
              </a:extLst>
            </p:cNvPr>
            <p:cNvSpPr txBox="1">
              <a:spLocks/>
            </p:cNvSpPr>
            <p:nvPr/>
          </p:nvSpPr>
          <p:spPr>
            <a:xfrm>
              <a:off x="5728592" y="4282525"/>
              <a:ext cx="5454097"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linkedin.com</a:t>
              </a: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/company/</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ieee</a:t>
              </a: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-sensors-council</a:t>
              </a:r>
            </a:p>
          </p:txBody>
        </p:sp>
        <p:sp>
          <p:nvSpPr>
            <p:cNvPr id="20" name="Subtitle 2">
              <a:extLst>
                <a:ext uri="{FF2B5EF4-FFF2-40B4-BE49-F238E27FC236}">
                  <a16:creationId xmlns:a16="http://schemas.microsoft.com/office/drawing/2014/main" id="{CD079C30-62CE-4469-98E9-F29E92CD5191}"/>
                </a:ext>
              </a:extLst>
            </p:cNvPr>
            <p:cNvSpPr txBox="1">
              <a:spLocks/>
            </p:cNvSpPr>
            <p:nvPr/>
          </p:nvSpPr>
          <p:spPr>
            <a:xfrm>
              <a:off x="5728592" y="3969271"/>
              <a:ext cx="2063195" cy="341763"/>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LinkedIn</a:t>
              </a:r>
            </a:p>
          </p:txBody>
        </p:sp>
      </p:grpSp>
      <p:grpSp>
        <p:nvGrpSpPr>
          <p:cNvPr id="21" name="Group 20">
            <a:extLst>
              <a:ext uri="{FF2B5EF4-FFF2-40B4-BE49-F238E27FC236}">
                <a16:creationId xmlns:a16="http://schemas.microsoft.com/office/drawing/2014/main" id="{8BE54A1F-A80B-45A5-A2A0-C34C50D51304}"/>
              </a:ext>
            </a:extLst>
          </p:cNvPr>
          <p:cNvGrpSpPr/>
          <p:nvPr/>
        </p:nvGrpSpPr>
        <p:grpSpPr>
          <a:xfrm>
            <a:off x="6006172" y="4212266"/>
            <a:ext cx="6732795" cy="655717"/>
            <a:chOff x="5137489" y="4670722"/>
            <a:chExt cx="6732796" cy="655717"/>
          </a:xfrm>
        </p:grpSpPr>
        <p:pic>
          <p:nvPicPr>
            <p:cNvPr id="22" name="Picture 21">
              <a:hlinkClick r:id="rId9" action="ppaction://hlinkfile"/>
              <a:extLst>
                <a:ext uri="{FF2B5EF4-FFF2-40B4-BE49-F238E27FC236}">
                  <a16:creationId xmlns:a16="http://schemas.microsoft.com/office/drawing/2014/main" id="{B5515DD9-158D-4D3B-8148-3333C00AA85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37489" y="4670722"/>
              <a:ext cx="457200" cy="457200"/>
            </a:xfrm>
            <a:prstGeom prst="rect">
              <a:avLst/>
            </a:prstGeom>
          </p:spPr>
        </p:pic>
        <p:sp>
          <p:nvSpPr>
            <p:cNvPr id="23" name="Subtitle 2">
              <a:extLst>
                <a:ext uri="{FF2B5EF4-FFF2-40B4-BE49-F238E27FC236}">
                  <a16:creationId xmlns:a16="http://schemas.microsoft.com/office/drawing/2014/main" id="{F7699952-FE73-4459-A921-28C1C421DE7F}"/>
                </a:ext>
              </a:extLst>
            </p:cNvPr>
            <p:cNvSpPr txBox="1">
              <a:spLocks/>
            </p:cNvSpPr>
            <p:nvPr/>
          </p:nvSpPr>
          <p:spPr>
            <a:xfrm>
              <a:off x="5728592" y="4957105"/>
              <a:ext cx="6141693"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Bit.ly/SensorsCouncilYouTube</a:t>
              </a:r>
            </a:p>
          </p:txBody>
        </p:sp>
        <p:sp>
          <p:nvSpPr>
            <p:cNvPr id="24" name="Subtitle 2">
              <a:extLst>
                <a:ext uri="{FF2B5EF4-FFF2-40B4-BE49-F238E27FC236}">
                  <a16:creationId xmlns:a16="http://schemas.microsoft.com/office/drawing/2014/main" id="{089DCC28-3E61-4B46-8049-AC150A7DF66E}"/>
                </a:ext>
              </a:extLst>
            </p:cNvPr>
            <p:cNvSpPr txBox="1">
              <a:spLocks/>
            </p:cNvSpPr>
            <p:nvPr/>
          </p:nvSpPr>
          <p:spPr>
            <a:xfrm>
              <a:off x="5728592" y="467401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YouTube</a:t>
              </a:r>
            </a:p>
          </p:txBody>
        </p:sp>
      </p:grpSp>
      <p:cxnSp>
        <p:nvCxnSpPr>
          <p:cNvPr id="25" name="Straight Connector 24">
            <a:extLst>
              <a:ext uri="{FF2B5EF4-FFF2-40B4-BE49-F238E27FC236}">
                <a16:creationId xmlns:a16="http://schemas.microsoft.com/office/drawing/2014/main" id="{82E6CA15-AACB-47CC-BB87-2A4DE3226ACB}"/>
              </a:ext>
            </a:extLst>
          </p:cNvPr>
          <p:cNvCxnSpPr/>
          <p:nvPr/>
        </p:nvCxnSpPr>
        <p:spPr>
          <a:xfrm>
            <a:off x="5313680" y="1265168"/>
            <a:ext cx="0" cy="4300667"/>
          </a:xfrm>
          <a:prstGeom prst="line">
            <a:avLst/>
          </a:prstGeom>
          <a:ln>
            <a:solidFill>
              <a:srgbClr val="076324"/>
            </a:solidFill>
          </a:ln>
        </p:spPr>
        <p:style>
          <a:lnRef idx="1">
            <a:schemeClr val="accent1"/>
          </a:lnRef>
          <a:fillRef idx="0">
            <a:schemeClr val="accent1"/>
          </a:fillRef>
          <a:effectRef idx="0">
            <a:schemeClr val="accent1"/>
          </a:effectRef>
          <a:fontRef idx="minor">
            <a:schemeClr val="tx1"/>
          </a:fontRef>
        </p:style>
      </p:cxnSp>
      <p:pic>
        <p:nvPicPr>
          <p:cNvPr id="3" name="Graphic 2" descr="Document">
            <a:extLst>
              <a:ext uri="{FF2B5EF4-FFF2-40B4-BE49-F238E27FC236}">
                <a16:creationId xmlns:a16="http://schemas.microsoft.com/office/drawing/2014/main" id="{98221FEF-9A1F-41C2-A947-24FCDA7D58A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06169" y="5133201"/>
            <a:ext cx="457198" cy="457198"/>
          </a:xfrm>
          <a:prstGeom prst="rect">
            <a:avLst/>
          </a:prstGeom>
        </p:spPr>
      </p:pic>
      <p:sp>
        <p:nvSpPr>
          <p:cNvPr id="26" name="Subtitle 2">
            <a:extLst>
              <a:ext uri="{FF2B5EF4-FFF2-40B4-BE49-F238E27FC236}">
                <a16:creationId xmlns:a16="http://schemas.microsoft.com/office/drawing/2014/main" id="{22AFBD03-0D2F-460F-82FE-8374338711A0}"/>
              </a:ext>
            </a:extLst>
          </p:cNvPr>
          <p:cNvSpPr txBox="1">
            <a:spLocks/>
          </p:cNvSpPr>
          <p:nvPr/>
        </p:nvSpPr>
        <p:spPr>
          <a:xfrm>
            <a:off x="6597273" y="5399469"/>
            <a:ext cx="6141692"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ieee-sensors.org/publicity-documents/</a:t>
            </a:r>
          </a:p>
        </p:txBody>
      </p:sp>
      <p:sp>
        <p:nvSpPr>
          <p:cNvPr id="27" name="Subtitle 2">
            <a:extLst>
              <a:ext uri="{FF2B5EF4-FFF2-40B4-BE49-F238E27FC236}">
                <a16:creationId xmlns:a16="http://schemas.microsoft.com/office/drawing/2014/main" id="{E7EF3C22-8740-47A4-8BC2-0F23F1C849A4}"/>
              </a:ext>
            </a:extLst>
          </p:cNvPr>
          <p:cNvSpPr txBox="1">
            <a:spLocks/>
          </p:cNvSpPr>
          <p:nvPr/>
        </p:nvSpPr>
        <p:spPr>
          <a:xfrm>
            <a:off x="6597275" y="511637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Publicity Resources</a:t>
            </a:r>
          </a:p>
        </p:txBody>
      </p:sp>
      <p:pic>
        <p:nvPicPr>
          <p:cNvPr id="28" name="Picture 27">
            <a:extLst>
              <a:ext uri="{FF2B5EF4-FFF2-40B4-BE49-F238E27FC236}">
                <a16:creationId xmlns:a16="http://schemas.microsoft.com/office/drawing/2014/main" id="{47C13D00-52A5-61A6-F685-482F57946D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9637" y="3811458"/>
            <a:ext cx="1248663" cy="1248663"/>
          </a:xfrm>
          <a:prstGeom prst="rect">
            <a:avLst/>
          </a:prstGeom>
        </p:spPr>
      </p:pic>
      <p:pic>
        <p:nvPicPr>
          <p:cNvPr id="39" name="Picture 38">
            <a:extLst>
              <a:ext uri="{FF2B5EF4-FFF2-40B4-BE49-F238E27FC236}">
                <a16:creationId xmlns:a16="http://schemas.microsoft.com/office/drawing/2014/main" id="{0DDF80E8-B9D9-9EAE-35FB-95E1447C83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79587" y="2367394"/>
            <a:ext cx="495496" cy="495496"/>
          </a:xfrm>
          <a:prstGeom prst="rect">
            <a:avLst/>
          </a:prstGeom>
        </p:spPr>
      </p:pic>
    </p:spTree>
    <p:extLst>
      <p:ext uri="{BB962C8B-B14F-4D97-AF65-F5344CB8AC3E}">
        <p14:creationId xmlns:p14="http://schemas.microsoft.com/office/powerpoint/2010/main" val="21558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D1DD-A06B-4A05-ADE3-BC1E92D182FD}"/>
              </a:ext>
            </a:extLst>
          </p:cNvPr>
          <p:cNvSpPr>
            <a:spLocks noGrp="1"/>
          </p:cNvSpPr>
          <p:nvPr>
            <p:ph type="title"/>
          </p:nvPr>
        </p:nvSpPr>
        <p:spPr/>
        <p:txBody>
          <a:bodyPr>
            <a:normAutofit fontScale="90000"/>
          </a:bodyPr>
          <a:lstStyle/>
          <a:p>
            <a:r>
              <a:rPr lang="en-US" dirty="0"/>
              <a:t>About the Sensors Council</a:t>
            </a:r>
            <a:br>
              <a:rPr lang="en-US" dirty="0"/>
            </a:br>
            <a:r>
              <a:rPr lang="en-US" sz="2200" dirty="0"/>
              <a:t>(formed in 1999)</a:t>
            </a:r>
            <a:endParaRPr lang="en-US" dirty="0"/>
          </a:p>
        </p:txBody>
      </p:sp>
      <p:sp>
        <p:nvSpPr>
          <p:cNvPr id="15" name="Content Placeholder 2">
            <a:extLst>
              <a:ext uri="{FF2B5EF4-FFF2-40B4-BE49-F238E27FC236}">
                <a16:creationId xmlns:a16="http://schemas.microsoft.com/office/drawing/2014/main" id="{AA53B8DF-7437-45AC-8A7A-3954D5BC6F9F}"/>
              </a:ext>
            </a:extLst>
          </p:cNvPr>
          <p:cNvSpPr txBox="1">
            <a:spLocks/>
          </p:cNvSpPr>
          <p:nvPr/>
        </p:nvSpPr>
        <p:spPr>
          <a:xfrm>
            <a:off x="805861" y="1255852"/>
            <a:ext cx="9559697" cy="1329084"/>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defTabSz="457192">
              <a:spcBef>
                <a:spcPts val="1001"/>
              </a:spcBef>
              <a:buClr>
                <a:srgbClr val="3D3C75"/>
              </a:buClr>
              <a:buNone/>
              <a:defRPr/>
            </a:pPr>
            <a:r>
              <a:rPr lang="en-US" sz="1801" dirty="0">
                <a:solidFill>
                  <a:srgbClr val="222222"/>
                </a:solidFill>
                <a:latin typeface="+mj-lt"/>
              </a:rPr>
              <a:t>Sensors Council is an IEEE Technical Council and unlike IEEE Societies, individuals cannot be members of a council. </a:t>
            </a:r>
          </a:p>
          <a:p>
            <a:pPr marL="0" indent="0" algn="just" defTabSz="457192">
              <a:spcBef>
                <a:spcPts val="1001"/>
              </a:spcBef>
              <a:buClr>
                <a:srgbClr val="3D3C75"/>
              </a:buClr>
              <a:buNone/>
              <a:defRPr/>
            </a:pPr>
            <a:r>
              <a:rPr lang="en-US" sz="1801" dirty="0">
                <a:solidFill>
                  <a:srgbClr val="222222"/>
                </a:solidFill>
                <a:latin typeface="+mj-lt"/>
              </a:rPr>
              <a:t>However, IEEE Members can register as Sensors Council participants, receive newsletters, attend Sensors Council sponsored events, and volunteer.</a:t>
            </a:r>
          </a:p>
        </p:txBody>
      </p:sp>
      <p:pic>
        <p:nvPicPr>
          <p:cNvPr id="16" name="Graphic 15" descr="Meeting">
            <a:extLst>
              <a:ext uri="{FF2B5EF4-FFF2-40B4-BE49-F238E27FC236}">
                <a16:creationId xmlns:a16="http://schemas.microsoft.com/office/drawing/2014/main" id="{32399A68-4754-4FB3-8BAE-E1EC6DD47F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9432" y="2834614"/>
            <a:ext cx="664524" cy="664524"/>
          </a:xfrm>
          <a:prstGeom prst="rect">
            <a:avLst/>
          </a:prstGeom>
        </p:spPr>
      </p:pic>
      <p:pic>
        <p:nvPicPr>
          <p:cNvPr id="17" name="Graphic 16" descr="Pencil">
            <a:extLst>
              <a:ext uri="{FF2B5EF4-FFF2-40B4-BE49-F238E27FC236}">
                <a16:creationId xmlns:a16="http://schemas.microsoft.com/office/drawing/2014/main" id="{C2FFDC72-F11F-4458-98A8-769AB1C510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9432" y="3860331"/>
            <a:ext cx="555171" cy="555171"/>
          </a:xfrm>
          <a:prstGeom prst="rect">
            <a:avLst/>
          </a:prstGeom>
        </p:spPr>
      </p:pic>
      <p:pic>
        <p:nvPicPr>
          <p:cNvPr id="19" name="Graphic 18" descr="Head with gears">
            <a:extLst>
              <a:ext uri="{FF2B5EF4-FFF2-40B4-BE49-F238E27FC236}">
                <a16:creationId xmlns:a16="http://schemas.microsoft.com/office/drawing/2014/main" id="{EAA1A4ED-C187-4611-903B-CF7DC30360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8964" y="4887414"/>
            <a:ext cx="555171" cy="555171"/>
          </a:xfrm>
          <a:prstGeom prst="rect">
            <a:avLst/>
          </a:prstGeom>
        </p:spPr>
      </p:pic>
      <p:pic>
        <p:nvPicPr>
          <p:cNvPr id="20" name="Graphic 19" descr="Ruler">
            <a:extLst>
              <a:ext uri="{FF2B5EF4-FFF2-40B4-BE49-F238E27FC236}">
                <a16:creationId xmlns:a16="http://schemas.microsoft.com/office/drawing/2014/main" id="{88192CBD-07A1-4D8F-A630-715519FDC4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901" y="2921682"/>
            <a:ext cx="562121" cy="562121"/>
          </a:xfrm>
          <a:prstGeom prst="rect">
            <a:avLst/>
          </a:prstGeom>
        </p:spPr>
      </p:pic>
      <p:pic>
        <p:nvPicPr>
          <p:cNvPr id="21" name="Graphic 20" descr="Lightbulb">
            <a:extLst>
              <a:ext uri="{FF2B5EF4-FFF2-40B4-BE49-F238E27FC236}">
                <a16:creationId xmlns:a16="http://schemas.microsoft.com/office/drawing/2014/main" id="{A6436F37-C1E6-45AC-83ED-E486963146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3898" y="3837899"/>
            <a:ext cx="594778" cy="594778"/>
          </a:xfrm>
          <a:prstGeom prst="rect">
            <a:avLst/>
          </a:prstGeom>
        </p:spPr>
      </p:pic>
      <p:pic>
        <p:nvPicPr>
          <p:cNvPr id="22" name="Graphic 21" descr="Handshake">
            <a:extLst>
              <a:ext uri="{FF2B5EF4-FFF2-40B4-BE49-F238E27FC236}">
                <a16:creationId xmlns:a16="http://schemas.microsoft.com/office/drawing/2014/main" id="{6D51DC85-0DAE-4A3B-A64C-6F35F572DC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46603" y="4785011"/>
            <a:ext cx="776713" cy="776713"/>
          </a:xfrm>
          <a:prstGeom prst="rect">
            <a:avLst/>
          </a:prstGeom>
        </p:spPr>
      </p:pic>
      <p:sp>
        <p:nvSpPr>
          <p:cNvPr id="23" name="TextBox 22">
            <a:extLst>
              <a:ext uri="{FF2B5EF4-FFF2-40B4-BE49-F238E27FC236}">
                <a16:creationId xmlns:a16="http://schemas.microsoft.com/office/drawing/2014/main" id="{BD94C941-A1B0-40F8-8A7C-506CA22C8568}"/>
              </a:ext>
            </a:extLst>
          </p:cNvPr>
          <p:cNvSpPr txBox="1"/>
          <p:nvPr/>
        </p:nvSpPr>
        <p:spPr>
          <a:xfrm>
            <a:off x="2674105" y="3037285"/>
            <a:ext cx="3133178" cy="461665"/>
          </a:xfrm>
          <a:prstGeom prst="rect">
            <a:avLst/>
          </a:prstGeom>
          <a:noFill/>
        </p:spPr>
        <p:txBody>
          <a:bodyPr wrap="square" rtlCol="0">
            <a:spAutoFit/>
          </a:bodyPr>
          <a:lstStyle/>
          <a:p>
            <a:r>
              <a:rPr lang="en-US" sz="2400" dirty="0">
                <a:latin typeface="+mj-lt"/>
              </a:rPr>
              <a:t>Conferences</a:t>
            </a:r>
          </a:p>
        </p:txBody>
      </p:sp>
      <p:sp>
        <p:nvSpPr>
          <p:cNvPr id="24" name="TextBox 23">
            <a:extLst>
              <a:ext uri="{FF2B5EF4-FFF2-40B4-BE49-F238E27FC236}">
                <a16:creationId xmlns:a16="http://schemas.microsoft.com/office/drawing/2014/main" id="{EC85E318-96FC-4927-B030-56E077C92498}"/>
              </a:ext>
            </a:extLst>
          </p:cNvPr>
          <p:cNvSpPr txBox="1"/>
          <p:nvPr/>
        </p:nvSpPr>
        <p:spPr>
          <a:xfrm>
            <a:off x="2621052" y="3859008"/>
            <a:ext cx="3416208" cy="461665"/>
          </a:xfrm>
          <a:prstGeom prst="rect">
            <a:avLst/>
          </a:prstGeom>
          <a:noFill/>
        </p:spPr>
        <p:txBody>
          <a:bodyPr wrap="square" rtlCol="0">
            <a:spAutoFit/>
          </a:bodyPr>
          <a:lstStyle/>
          <a:p>
            <a:r>
              <a:rPr lang="en-US" sz="2400" dirty="0">
                <a:latin typeface="+mj-lt"/>
              </a:rPr>
              <a:t>Publications</a:t>
            </a:r>
          </a:p>
        </p:txBody>
      </p:sp>
      <p:sp>
        <p:nvSpPr>
          <p:cNvPr id="25" name="TextBox 24">
            <a:extLst>
              <a:ext uri="{FF2B5EF4-FFF2-40B4-BE49-F238E27FC236}">
                <a16:creationId xmlns:a16="http://schemas.microsoft.com/office/drawing/2014/main" id="{D4CDE3DC-9721-4562-BAA1-EFD3FB995EE3}"/>
              </a:ext>
            </a:extLst>
          </p:cNvPr>
          <p:cNvSpPr txBox="1"/>
          <p:nvPr/>
        </p:nvSpPr>
        <p:spPr>
          <a:xfrm>
            <a:off x="2614956" y="4912531"/>
            <a:ext cx="3607362" cy="461665"/>
          </a:xfrm>
          <a:prstGeom prst="rect">
            <a:avLst/>
          </a:prstGeom>
          <a:noFill/>
        </p:spPr>
        <p:txBody>
          <a:bodyPr wrap="square" rtlCol="0">
            <a:spAutoFit/>
          </a:bodyPr>
          <a:lstStyle/>
          <a:p>
            <a:r>
              <a:rPr lang="en-US" sz="2400" dirty="0">
                <a:latin typeface="+mj-lt"/>
              </a:rPr>
              <a:t>Technical Activities</a:t>
            </a:r>
          </a:p>
        </p:txBody>
      </p:sp>
      <p:sp>
        <p:nvSpPr>
          <p:cNvPr id="26" name="TextBox 25">
            <a:extLst>
              <a:ext uri="{FF2B5EF4-FFF2-40B4-BE49-F238E27FC236}">
                <a16:creationId xmlns:a16="http://schemas.microsoft.com/office/drawing/2014/main" id="{42796FE9-0786-4313-96E7-84874D9466E2}"/>
              </a:ext>
            </a:extLst>
          </p:cNvPr>
          <p:cNvSpPr txBox="1"/>
          <p:nvPr/>
        </p:nvSpPr>
        <p:spPr>
          <a:xfrm>
            <a:off x="7554039" y="2967856"/>
            <a:ext cx="2841171" cy="461665"/>
          </a:xfrm>
          <a:prstGeom prst="rect">
            <a:avLst/>
          </a:prstGeom>
          <a:noFill/>
        </p:spPr>
        <p:txBody>
          <a:bodyPr wrap="square" rtlCol="0">
            <a:spAutoFit/>
          </a:bodyPr>
          <a:lstStyle/>
          <a:p>
            <a:r>
              <a:rPr lang="en-US" sz="2400" dirty="0">
                <a:latin typeface="+mj-lt"/>
              </a:rPr>
              <a:t>Standards</a:t>
            </a:r>
          </a:p>
        </p:txBody>
      </p:sp>
      <p:sp>
        <p:nvSpPr>
          <p:cNvPr id="27" name="TextBox 26">
            <a:extLst>
              <a:ext uri="{FF2B5EF4-FFF2-40B4-BE49-F238E27FC236}">
                <a16:creationId xmlns:a16="http://schemas.microsoft.com/office/drawing/2014/main" id="{75874F78-568C-4ADA-9757-FAA51A5E667E}"/>
              </a:ext>
            </a:extLst>
          </p:cNvPr>
          <p:cNvSpPr txBox="1"/>
          <p:nvPr/>
        </p:nvSpPr>
        <p:spPr>
          <a:xfrm>
            <a:off x="7554037" y="3857442"/>
            <a:ext cx="2155372" cy="461665"/>
          </a:xfrm>
          <a:prstGeom prst="rect">
            <a:avLst/>
          </a:prstGeom>
          <a:noFill/>
        </p:spPr>
        <p:txBody>
          <a:bodyPr wrap="square" rtlCol="0">
            <a:spAutoFit/>
          </a:bodyPr>
          <a:lstStyle/>
          <a:p>
            <a:r>
              <a:rPr lang="en-US" sz="2400" dirty="0">
                <a:latin typeface="+mj-lt"/>
              </a:rPr>
              <a:t>Education</a:t>
            </a:r>
          </a:p>
        </p:txBody>
      </p:sp>
      <p:sp>
        <p:nvSpPr>
          <p:cNvPr id="28" name="TextBox 27">
            <a:extLst>
              <a:ext uri="{FF2B5EF4-FFF2-40B4-BE49-F238E27FC236}">
                <a16:creationId xmlns:a16="http://schemas.microsoft.com/office/drawing/2014/main" id="{E54DA1A4-7AEB-44E9-AD45-1D9B5E361FB3}"/>
              </a:ext>
            </a:extLst>
          </p:cNvPr>
          <p:cNvSpPr txBox="1"/>
          <p:nvPr/>
        </p:nvSpPr>
        <p:spPr>
          <a:xfrm>
            <a:off x="7559734" y="4896521"/>
            <a:ext cx="3111702" cy="461665"/>
          </a:xfrm>
          <a:prstGeom prst="rect">
            <a:avLst/>
          </a:prstGeom>
          <a:noFill/>
        </p:spPr>
        <p:txBody>
          <a:bodyPr wrap="square" rtlCol="0">
            <a:spAutoFit/>
          </a:bodyPr>
          <a:lstStyle/>
          <a:p>
            <a:r>
              <a:rPr lang="en-US" sz="2400" dirty="0">
                <a:latin typeface="+mj-lt"/>
              </a:rPr>
              <a:t>Networking</a:t>
            </a:r>
          </a:p>
        </p:txBody>
      </p:sp>
      <p:cxnSp>
        <p:nvCxnSpPr>
          <p:cNvPr id="29" name="Straight Connector 28">
            <a:extLst>
              <a:ext uri="{FF2B5EF4-FFF2-40B4-BE49-F238E27FC236}">
                <a16:creationId xmlns:a16="http://schemas.microsoft.com/office/drawing/2014/main" id="{F47DEEE9-DDCB-4B01-A19B-B7305CFFE268}"/>
              </a:ext>
            </a:extLst>
          </p:cNvPr>
          <p:cNvCxnSpPr>
            <a:cxnSpLocks/>
          </p:cNvCxnSpPr>
          <p:nvPr/>
        </p:nvCxnSpPr>
        <p:spPr>
          <a:xfrm>
            <a:off x="2462504" y="296785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A855EBE8-59D2-4023-AC83-3517CED73818}"/>
              </a:ext>
            </a:extLst>
          </p:cNvPr>
          <p:cNvPicPr>
            <a:picLocks noChangeAspect="1"/>
          </p:cNvPicPr>
          <p:nvPr/>
        </p:nvPicPr>
        <p:blipFill>
          <a:blip r:embed="rId14"/>
          <a:stretch>
            <a:fillRect/>
          </a:stretch>
        </p:blipFill>
        <p:spPr>
          <a:xfrm>
            <a:off x="2462505" y="4933329"/>
            <a:ext cx="6097" cy="463336"/>
          </a:xfrm>
          <a:prstGeom prst="rect">
            <a:avLst/>
          </a:prstGeom>
        </p:spPr>
      </p:pic>
      <p:cxnSp>
        <p:nvCxnSpPr>
          <p:cNvPr id="31" name="Straight Connector 30">
            <a:extLst>
              <a:ext uri="{FF2B5EF4-FFF2-40B4-BE49-F238E27FC236}">
                <a16:creationId xmlns:a16="http://schemas.microsoft.com/office/drawing/2014/main" id="{6746F7B2-D530-45BB-A37E-CD930AEE5010}"/>
              </a:ext>
            </a:extLst>
          </p:cNvPr>
          <p:cNvCxnSpPr>
            <a:cxnSpLocks/>
          </p:cNvCxnSpPr>
          <p:nvPr/>
        </p:nvCxnSpPr>
        <p:spPr>
          <a:xfrm>
            <a:off x="2462504" y="391173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84719F-A3A8-4588-B0DE-CD1080897584}"/>
              </a:ext>
            </a:extLst>
          </p:cNvPr>
          <p:cNvCxnSpPr>
            <a:cxnSpLocks/>
          </p:cNvCxnSpPr>
          <p:nvPr/>
        </p:nvCxnSpPr>
        <p:spPr>
          <a:xfrm>
            <a:off x="2462504" y="493450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AC85E2-9B1D-44D2-82D2-F436506D45F0}"/>
              </a:ext>
            </a:extLst>
          </p:cNvPr>
          <p:cNvCxnSpPr>
            <a:cxnSpLocks/>
          </p:cNvCxnSpPr>
          <p:nvPr/>
        </p:nvCxnSpPr>
        <p:spPr>
          <a:xfrm>
            <a:off x="7062640" y="296199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1A198D-5451-42E2-A46E-08D9A06631E3}"/>
              </a:ext>
            </a:extLst>
          </p:cNvPr>
          <p:cNvCxnSpPr>
            <a:cxnSpLocks/>
          </p:cNvCxnSpPr>
          <p:nvPr/>
        </p:nvCxnSpPr>
        <p:spPr>
          <a:xfrm>
            <a:off x="7062640" y="3905874"/>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9EF4D90-8D9B-43CA-A637-A10532397CB4}"/>
              </a:ext>
            </a:extLst>
          </p:cNvPr>
          <p:cNvCxnSpPr>
            <a:cxnSpLocks/>
          </p:cNvCxnSpPr>
          <p:nvPr/>
        </p:nvCxnSpPr>
        <p:spPr>
          <a:xfrm>
            <a:off x="7062640" y="4928648"/>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5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9DF539-07EA-4E74-B61B-3B53640D37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4438" y="1427657"/>
            <a:ext cx="4038600" cy="2802788"/>
          </a:xfrm>
          <a:prstGeom prst="rect">
            <a:avLst/>
          </a:prstGeom>
          <a:ln w="38100">
            <a:solidFill>
              <a:srgbClr val="015E88"/>
            </a:solidFill>
          </a:ln>
        </p:spPr>
      </p:pic>
      <p:sp>
        <p:nvSpPr>
          <p:cNvPr id="2" name="TextBox 1">
            <a:extLst>
              <a:ext uri="{FF2B5EF4-FFF2-40B4-BE49-F238E27FC236}">
                <a16:creationId xmlns:a16="http://schemas.microsoft.com/office/drawing/2014/main" id="{608B6310-A81A-4B48-B812-26D7C97B9EED}"/>
              </a:ext>
            </a:extLst>
          </p:cNvPr>
          <p:cNvSpPr txBox="1"/>
          <p:nvPr/>
        </p:nvSpPr>
        <p:spPr>
          <a:xfrm>
            <a:off x="9301789" y="3883927"/>
            <a:ext cx="2821542" cy="1200329"/>
          </a:xfrm>
          <a:prstGeom prst="rect">
            <a:avLst/>
          </a:prstGeom>
          <a:noFill/>
        </p:spPr>
        <p:txBody>
          <a:bodyPr wrap="square" rtlCol="0">
            <a:spAutoFit/>
          </a:bodyPr>
          <a:lstStyle/>
          <a:p>
            <a:pPr lvl="0"/>
            <a:r>
              <a:rPr lang="en-US" sz="2400" dirty="0">
                <a:solidFill>
                  <a:srgbClr val="0073A5"/>
                </a:solidFill>
              </a:rPr>
              <a:t>45+ Section Chapters</a:t>
            </a:r>
            <a:br>
              <a:rPr lang="en-US" sz="2400" dirty="0">
                <a:solidFill>
                  <a:srgbClr val="0073A5"/>
                </a:solidFill>
              </a:rPr>
            </a:br>
            <a:r>
              <a:rPr lang="en-US" sz="2400" dirty="0">
                <a:solidFill>
                  <a:srgbClr val="0073A5"/>
                </a:solidFill>
              </a:rPr>
              <a:t>65+ Student Branch</a:t>
            </a:r>
          </a:p>
          <a:p>
            <a:pPr lvl="0"/>
            <a:r>
              <a:rPr lang="en-US" sz="2400" dirty="0">
                <a:solidFill>
                  <a:srgbClr val="0073A5"/>
                </a:solidFill>
              </a:rPr>
              <a:t>           Chapters</a:t>
            </a:r>
          </a:p>
        </p:txBody>
      </p:sp>
      <p:sp>
        <p:nvSpPr>
          <p:cNvPr id="3" name="TextBox 2">
            <a:extLst>
              <a:ext uri="{FF2B5EF4-FFF2-40B4-BE49-F238E27FC236}">
                <a16:creationId xmlns:a16="http://schemas.microsoft.com/office/drawing/2014/main" id="{2D7BE4FC-A6AA-C749-AF06-04BC7E7E82BE}"/>
              </a:ext>
            </a:extLst>
          </p:cNvPr>
          <p:cNvSpPr txBox="1"/>
          <p:nvPr/>
        </p:nvSpPr>
        <p:spPr>
          <a:xfrm>
            <a:off x="484687" y="4484092"/>
            <a:ext cx="4078351" cy="738664"/>
          </a:xfrm>
          <a:prstGeom prst="rect">
            <a:avLst/>
          </a:prstGeom>
          <a:noFill/>
        </p:spPr>
        <p:txBody>
          <a:bodyPr wrap="square" rtlCol="0">
            <a:spAutoFit/>
          </a:bodyPr>
          <a:lstStyle/>
          <a:p>
            <a:pPr lvl="0"/>
            <a:r>
              <a:rPr lang="en-US" sz="2400" dirty="0">
                <a:solidFill>
                  <a:srgbClr val="0073A5"/>
                </a:solidFill>
              </a:rPr>
              <a:t>SENSORS Conference Locations</a:t>
            </a:r>
          </a:p>
          <a:p>
            <a:pPr lvl="0"/>
            <a:r>
              <a:rPr lang="en-US" sz="1800" dirty="0">
                <a:solidFill>
                  <a:srgbClr val="969696"/>
                </a:solidFill>
              </a:rPr>
              <a:t>3-year geographical rotation</a:t>
            </a:r>
          </a:p>
        </p:txBody>
      </p:sp>
      <p:sp>
        <p:nvSpPr>
          <p:cNvPr id="7" name="TextBox 6">
            <a:extLst>
              <a:ext uri="{FF2B5EF4-FFF2-40B4-BE49-F238E27FC236}">
                <a16:creationId xmlns:a16="http://schemas.microsoft.com/office/drawing/2014/main" id="{81A9A992-3C37-EB41-89D2-95E8BC091716}"/>
              </a:ext>
            </a:extLst>
          </p:cNvPr>
          <p:cNvSpPr txBox="1"/>
          <p:nvPr/>
        </p:nvSpPr>
        <p:spPr>
          <a:xfrm>
            <a:off x="135467" y="6256866"/>
            <a:ext cx="1592872" cy="461665"/>
          </a:xfrm>
          <a:prstGeom prst="rect">
            <a:avLst/>
          </a:prstGeom>
          <a:noFill/>
        </p:spPr>
        <p:txBody>
          <a:bodyPr wrap="none" rtlCol="0">
            <a:spAutoFit/>
          </a:bodyPr>
          <a:lstStyle/>
          <a:p>
            <a:r>
              <a:rPr lang="en-US" sz="1200" i="1" dirty="0">
                <a:solidFill>
                  <a:schemeClr val="bg1"/>
                </a:solidFill>
              </a:rPr>
              <a:t>Updated January 2024</a:t>
            </a:r>
          </a:p>
          <a:p>
            <a:endParaRPr lang="en-US" sz="1200" dirty="0">
              <a:solidFill>
                <a:schemeClr val="bg1"/>
              </a:solidFill>
            </a:endParaRPr>
          </a:p>
        </p:txBody>
      </p:sp>
      <p:sp>
        <p:nvSpPr>
          <p:cNvPr id="9" name="Title 1">
            <a:extLst>
              <a:ext uri="{FF2B5EF4-FFF2-40B4-BE49-F238E27FC236}">
                <a16:creationId xmlns:a16="http://schemas.microsoft.com/office/drawing/2014/main" id="{6D0D2EE9-DE50-C04A-B521-68F932D06A35}"/>
              </a:ext>
            </a:extLst>
          </p:cNvPr>
          <p:cNvSpPr txBox="1">
            <a:spLocks/>
          </p:cNvSpPr>
          <p:nvPr/>
        </p:nvSpPr>
        <p:spPr>
          <a:xfrm>
            <a:off x="838201" y="345386"/>
            <a:ext cx="3147015"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200" dirty="0">
                <a:solidFill>
                  <a:srgbClr val="0073A5"/>
                </a:solidFill>
              </a:rPr>
              <a:t>About the Council</a:t>
            </a:r>
          </a:p>
        </p:txBody>
      </p:sp>
      <p:sp>
        <p:nvSpPr>
          <p:cNvPr id="12" name="TextBox 11">
            <a:extLst>
              <a:ext uri="{FF2B5EF4-FFF2-40B4-BE49-F238E27FC236}">
                <a16:creationId xmlns:a16="http://schemas.microsoft.com/office/drawing/2014/main" id="{F5118EF6-D0B1-274B-8851-49B8D67E63A4}"/>
              </a:ext>
            </a:extLst>
          </p:cNvPr>
          <p:cNvSpPr txBox="1"/>
          <p:nvPr/>
        </p:nvSpPr>
        <p:spPr>
          <a:xfrm>
            <a:off x="9135534" y="1601663"/>
            <a:ext cx="2821542" cy="461665"/>
          </a:xfrm>
          <a:prstGeom prst="rect">
            <a:avLst/>
          </a:prstGeom>
          <a:noFill/>
        </p:spPr>
        <p:txBody>
          <a:bodyPr wrap="none" rtlCol="0">
            <a:spAutoFit/>
          </a:bodyPr>
          <a:lstStyle/>
          <a:p>
            <a:r>
              <a:rPr lang="en-US" sz="2400" dirty="0">
                <a:solidFill>
                  <a:srgbClr val="0073A5"/>
                </a:solidFill>
              </a:rPr>
              <a:t>26 Member Societies</a:t>
            </a:r>
          </a:p>
        </p:txBody>
      </p:sp>
      <p:sp>
        <p:nvSpPr>
          <p:cNvPr id="13" name="TextBox 12">
            <a:extLst>
              <a:ext uri="{FF2B5EF4-FFF2-40B4-BE49-F238E27FC236}">
                <a16:creationId xmlns:a16="http://schemas.microsoft.com/office/drawing/2014/main" id="{05E60C74-49DE-7F43-A313-F97D736A39E6}"/>
              </a:ext>
            </a:extLst>
          </p:cNvPr>
          <p:cNvSpPr txBox="1"/>
          <p:nvPr/>
        </p:nvSpPr>
        <p:spPr>
          <a:xfrm>
            <a:off x="484687" y="5153344"/>
            <a:ext cx="3975576" cy="461665"/>
          </a:xfrm>
          <a:prstGeom prst="rect">
            <a:avLst/>
          </a:prstGeom>
          <a:noFill/>
        </p:spPr>
        <p:txBody>
          <a:bodyPr wrap="none" rtlCol="0">
            <a:spAutoFit/>
          </a:bodyPr>
          <a:lstStyle/>
          <a:p>
            <a:r>
              <a:rPr lang="en-US" sz="1200" dirty="0">
                <a:solidFill>
                  <a:srgbClr val="969696"/>
                </a:solidFill>
              </a:rPr>
              <a:t>Visit ieee-sensors.org/conferences for more info on all of the</a:t>
            </a:r>
          </a:p>
          <a:p>
            <a:r>
              <a:rPr lang="en-US" sz="1200" dirty="0">
                <a:solidFill>
                  <a:srgbClr val="969696"/>
                </a:solidFill>
              </a:rPr>
              <a:t>Sensors Council’s upcoming conferences and locations.</a:t>
            </a:r>
          </a:p>
        </p:txBody>
      </p:sp>
      <p:sp>
        <p:nvSpPr>
          <p:cNvPr id="14" name="TextBox 13">
            <a:extLst>
              <a:ext uri="{FF2B5EF4-FFF2-40B4-BE49-F238E27FC236}">
                <a16:creationId xmlns:a16="http://schemas.microsoft.com/office/drawing/2014/main" id="{5EF578AD-2F1D-CA48-9711-4B9F213DC01C}"/>
              </a:ext>
            </a:extLst>
          </p:cNvPr>
          <p:cNvSpPr txBox="1"/>
          <p:nvPr/>
        </p:nvSpPr>
        <p:spPr>
          <a:xfrm>
            <a:off x="9411205" y="5025504"/>
            <a:ext cx="2532028" cy="461665"/>
          </a:xfrm>
          <a:prstGeom prst="rect">
            <a:avLst/>
          </a:prstGeom>
          <a:noFill/>
        </p:spPr>
        <p:txBody>
          <a:bodyPr wrap="square" rtlCol="0">
            <a:spAutoFit/>
          </a:bodyPr>
          <a:lstStyle/>
          <a:p>
            <a:r>
              <a:rPr lang="en-US" sz="1200" dirty="0">
                <a:solidFill>
                  <a:srgbClr val="969696"/>
                </a:solidFill>
              </a:rPr>
              <a:t>Visit ieee-sensors.org/chapters for a full list of chapters and chair contacts.</a:t>
            </a:r>
          </a:p>
        </p:txBody>
      </p:sp>
      <p:sp>
        <p:nvSpPr>
          <p:cNvPr id="15" name="TextBox 14">
            <a:extLst>
              <a:ext uri="{FF2B5EF4-FFF2-40B4-BE49-F238E27FC236}">
                <a16:creationId xmlns:a16="http://schemas.microsoft.com/office/drawing/2014/main" id="{49B34835-43FE-8F45-B187-DCE1FD1EB6BF}"/>
              </a:ext>
            </a:extLst>
          </p:cNvPr>
          <p:cNvSpPr txBox="1"/>
          <p:nvPr/>
        </p:nvSpPr>
        <p:spPr>
          <a:xfrm>
            <a:off x="9135534" y="2055523"/>
            <a:ext cx="2698282" cy="461665"/>
          </a:xfrm>
          <a:prstGeom prst="rect">
            <a:avLst/>
          </a:prstGeom>
          <a:noFill/>
        </p:spPr>
        <p:txBody>
          <a:bodyPr wrap="square" rtlCol="0">
            <a:spAutoFit/>
          </a:bodyPr>
          <a:lstStyle/>
          <a:p>
            <a:r>
              <a:rPr lang="en-US" sz="1200" dirty="0">
                <a:solidFill>
                  <a:srgbClr val="969696"/>
                </a:solidFill>
              </a:rPr>
              <a:t>Visit ieee-sensors.org/membership for a complete director of member societies.</a:t>
            </a:r>
          </a:p>
        </p:txBody>
      </p:sp>
      <p:pic>
        <p:nvPicPr>
          <p:cNvPr id="10" name="Picture 9">
            <a:extLst>
              <a:ext uri="{FF2B5EF4-FFF2-40B4-BE49-F238E27FC236}">
                <a16:creationId xmlns:a16="http://schemas.microsoft.com/office/drawing/2014/main" id="{DC74AC5C-8509-4569-B6CB-A9910285F8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94434" y="901379"/>
            <a:ext cx="3947493" cy="2220464"/>
          </a:xfrm>
          <a:prstGeom prst="rect">
            <a:avLst/>
          </a:prstGeom>
          <a:ln w="38100">
            <a:solidFill>
              <a:srgbClr val="015E88"/>
            </a:solidFill>
          </a:ln>
        </p:spPr>
      </p:pic>
      <p:pic>
        <p:nvPicPr>
          <p:cNvPr id="5" name="Picture 4">
            <a:extLst>
              <a:ext uri="{FF2B5EF4-FFF2-40B4-BE49-F238E27FC236}">
                <a16:creationId xmlns:a16="http://schemas.microsoft.com/office/drawing/2014/main" id="{6B70C37E-06E6-4314-83E2-4ABF6DBC0336}"/>
              </a:ext>
            </a:extLst>
          </p:cNvPr>
          <p:cNvPicPr>
            <a:picLocks noChangeAspect="1"/>
          </p:cNvPicPr>
          <p:nvPr/>
        </p:nvPicPr>
        <p:blipFill rotWithShape="1">
          <a:blip r:embed="rId4">
            <a:extLst>
              <a:ext uri="{28A0092B-C50C-407E-A947-70E740481C1C}">
                <a14:useLocalDpi xmlns:a14="http://schemas.microsoft.com/office/drawing/2010/main" val="0"/>
              </a:ext>
            </a:extLst>
          </a:blip>
          <a:srcRect l="3686" t="16089" r="1813" b="7902"/>
          <a:stretch/>
        </p:blipFill>
        <p:spPr>
          <a:xfrm>
            <a:off x="4788363" y="3458806"/>
            <a:ext cx="4500292" cy="2050569"/>
          </a:xfrm>
          <a:prstGeom prst="rect">
            <a:avLst/>
          </a:prstGeom>
          <a:ln w="38100">
            <a:solidFill>
              <a:srgbClr val="015E88"/>
            </a:solidFill>
          </a:ln>
        </p:spPr>
      </p:pic>
    </p:spTree>
    <p:extLst>
      <p:ext uri="{BB962C8B-B14F-4D97-AF65-F5344CB8AC3E}">
        <p14:creationId xmlns:p14="http://schemas.microsoft.com/office/powerpoint/2010/main" val="324688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154912" y="5595618"/>
            <a:ext cx="11945648" cy="369462"/>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1" dirty="0">
                <a:solidFill>
                  <a:schemeClr val="tx1"/>
                </a:solidFill>
                <a:latin typeface="+mj-lt"/>
                <a:cs typeface="Arial" panose="020B0604020202020204" pitchFamily="34" charset="0"/>
              </a:rPr>
              <a:t>A full list of events and conferences, call for papers, and registration information can be found on </a:t>
            </a:r>
            <a:r>
              <a:rPr lang="en-US" sz="1801" dirty="0">
                <a:solidFill>
                  <a:srgbClr val="0073A5"/>
                </a:solidFill>
                <a:latin typeface="+mj-lt"/>
                <a:cs typeface="Arial" panose="020B0604020202020204" pitchFamily="34" charset="0"/>
              </a:rPr>
              <a:t>ieee-sensors.org/conferences</a:t>
            </a:r>
            <a:r>
              <a:rPr lang="en-US" sz="1801" dirty="0">
                <a:solidFill>
                  <a:schemeClr val="tx1"/>
                </a:solidFill>
                <a:latin typeface="+mj-lt"/>
                <a:cs typeface="Arial" panose="020B0604020202020204" pitchFamily="34" charset="0"/>
              </a:rPr>
              <a:t>.</a:t>
            </a:r>
          </a:p>
        </p:txBody>
      </p:sp>
      <p:sp>
        <p:nvSpPr>
          <p:cNvPr id="62" name="Rectangle: Diagonal Corners Rounded 61">
            <a:extLst>
              <a:ext uri="{FF2B5EF4-FFF2-40B4-BE49-F238E27FC236}">
                <a16:creationId xmlns:a16="http://schemas.microsoft.com/office/drawing/2014/main" id="{73B47EFD-67F3-4867-ADC6-7DCB7E840166}"/>
              </a:ext>
            </a:extLst>
          </p:cNvPr>
          <p:cNvSpPr/>
          <p:nvPr/>
        </p:nvSpPr>
        <p:spPr>
          <a:xfrm>
            <a:off x="8289982" y="1260964"/>
            <a:ext cx="2893079" cy="406342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3" name="Rectangle: Diagonal Corners Rounded 62">
            <a:extLst>
              <a:ext uri="{FF2B5EF4-FFF2-40B4-BE49-F238E27FC236}">
                <a16:creationId xmlns:a16="http://schemas.microsoft.com/office/drawing/2014/main" id="{4652358C-94DF-49F2-8555-FD1B546F9BDE}"/>
              </a:ext>
            </a:extLst>
          </p:cNvPr>
          <p:cNvSpPr/>
          <p:nvPr/>
        </p:nvSpPr>
        <p:spPr>
          <a:xfrm>
            <a:off x="979136" y="1257425"/>
            <a:ext cx="2893079" cy="4066970"/>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593526" y="1257424"/>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1085346" y="3023206"/>
            <a:ext cx="2650172" cy="175432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2400" b="1" dirty="0">
                <a:solidFill>
                  <a:prstClr val="black"/>
                </a:solidFill>
                <a:latin typeface="Calibri Light" panose="020F0302020204030204"/>
              </a:rPr>
              <a:t>IEEE SENSORS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Vancouver, Canada</a:t>
            </a:r>
          </a:p>
          <a:p>
            <a:pPr marL="0" indent="0" algn="ctr">
              <a:lnSpc>
                <a:spcPct val="100000"/>
              </a:lnSpc>
              <a:spcBef>
                <a:spcPts val="0"/>
              </a:spcBef>
              <a:buNone/>
              <a:defRPr/>
            </a:pPr>
            <a:r>
              <a:rPr lang="en-US" sz="2000" dirty="0">
                <a:solidFill>
                  <a:prstClr val="black"/>
                </a:solidFill>
                <a:latin typeface="Calibri Light" panose="020F0302020204030204"/>
              </a:rPr>
              <a:t>October 19-22, 2025</a:t>
            </a:r>
          </a:p>
        </p:txBody>
      </p:sp>
      <p:sp>
        <p:nvSpPr>
          <p:cNvPr id="66" name="Text Placeholder 2">
            <a:extLst>
              <a:ext uri="{FF2B5EF4-FFF2-40B4-BE49-F238E27FC236}">
                <a16:creationId xmlns:a16="http://schemas.microsoft.com/office/drawing/2014/main" id="{5511C807-ABF6-4BE1-AA3B-335ECA9DE7A7}"/>
              </a:ext>
            </a:extLst>
          </p:cNvPr>
          <p:cNvSpPr txBox="1">
            <a:spLocks/>
          </p:cNvSpPr>
          <p:nvPr/>
        </p:nvSpPr>
        <p:spPr>
          <a:xfrm>
            <a:off x="606185" y="2238497"/>
            <a:ext cx="517065" cy="3285796"/>
          </a:xfrm>
          <a:prstGeom prst="rect">
            <a:avLst/>
          </a:prstGeom>
        </p:spPr>
        <p:txBody>
          <a:bodyPr vert="vert270" wrap="square" lIns="91440" tIns="45721" rIns="91440" bIns="4572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2F7D"/>
                </a:solidFill>
              </a:rPr>
              <a:t>FLAGSHIP CONFERENCE</a:t>
            </a:r>
          </a:p>
        </p:txBody>
      </p:sp>
      <p:sp>
        <p:nvSpPr>
          <p:cNvPr id="69" name="TextBox 68">
            <a:extLst>
              <a:ext uri="{FF2B5EF4-FFF2-40B4-BE49-F238E27FC236}">
                <a16:creationId xmlns:a16="http://schemas.microsoft.com/office/drawing/2014/main" id="{EC0AAFD0-3E81-4E99-8782-6845199F52F1}"/>
              </a:ext>
            </a:extLst>
          </p:cNvPr>
          <p:cNvSpPr txBox="1"/>
          <p:nvPr/>
        </p:nvSpPr>
        <p:spPr>
          <a:xfrm>
            <a:off x="4706069" y="2731766"/>
            <a:ext cx="2670092" cy="2154564"/>
          </a:xfrm>
          <a:prstGeom prst="rect">
            <a:avLst/>
          </a:prstGeom>
          <a:noFill/>
        </p:spPr>
        <p:txBody>
          <a:bodyPr wrap="square" rtlCol="0">
            <a:spAutoFit/>
          </a:bodyPr>
          <a:lstStyle/>
          <a:p>
            <a:pPr algn="ctr"/>
            <a:r>
              <a:rPr lang="en-US" sz="2000" b="1" dirty="0">
                <a:latin typeface="+mj-lt"/>
              </a:rPr>
              <a:t>IEEE International Conference on Flexible, Printable Sensors and Systems</a:t>
            </a:r>
          </a:p>
          <a:p>
            <a:pPr algn="ctr"/>
            <a:endParaRPr lang="en-US" sz="1401" dirty="0">
              <a:latin typeface="+mj-lt"/>
            </a:endParaRPr>
          </a:p>
          <a:p>
            <a:pPr algn="ctr"/>
            <a:r>
              <a:rPr lang="en-US" sz="2000" dirty="0">
                <a:latin typeface="+mj-lt"/>
              </a:rPr>
              <a:t>Singapore, </a:t>
            </a:r>
          </a:p>
          <a:p>
            <a:pPr lvl="0" algn="ctr"/>
            <a:r>
              <a:rPr lang="en-US" sz="2000" dirty="0">
                <a:latin typeface="+mj-lt"/>
              </a:rPr>
              <a:t>June 22 - 25, 2025</a:t>
            </a:r>
            <a:endParaRPr lang="en-US" sz="841" dirty="0">
              <a:latin typeface="+mj-lt"/>
            </a:endParaRPr>
          </a:p>
        </p:txBody>
      </p:sp>
      <p:sp>
        <p:nvSpPr>
          <p:cNvPr id="74" name="TextBox 73">
            <a:extLst>
              <a:ext uri="{FF2B5EF4-FFF2-40B4-BE49-F238E27FC236}">
                <a16:creationId xmlns:a16="http://schemas.microsoft.com/office/drawing/2014/main" id="{8A373C23-6F79-4C36-B2D4-5623C2D6DAA4}"/>
              </a:ext>
            </a:extLst>
          </p:cNvPr>
          <p:cNvSpPr txBox="1"/>
          <p:nvPr/>
        </p:nvSpPr>
        <p:spPr>
          <a:xfrm>
            <a:off x="8451153" y="2911899"/>
            <a:ext cx="2570735" cy="2246769"/>
          </a:xfrm>
          <a:prstGeom prst="rect">
            <a:avLst/>
          </a:prstGeom>
          <a:noFill/>
        </p:spPr>
        <p:txBody>
          <a:bodyPr wrap="square">
            <a:spAutoFit/>
          </a:bodyPr>
          <a:lstStyle/>
          <a:p>
            <a:pPr algn="ctr" defTabSz="914384">
              <a:defRPr/>
            </a:pPr>
            <a:r>
              <a:rPr lang="en-US" sz="2000" b="1" dirty="0">
                <a:solidFill>
                  <a:prstClr val="black"/>
                </a:solidFill>
                <a:latin typeface="Calibri Light" panose="020F0302020204030204"/>
              </a:rPr>
              <a:t>IEEE International Symposium on Inertial Sensors and Systems</a:t>
            </a:r>
            <a:br>
              <a:rPr lang="en-US" sz="2000" dirty="0">
                <a:solidFill>
                  <a:prstClr val="black"/>
                </a:solidFill>
                <a:latin typeface="Calibri" panose="020F0502020204030204"/>
              </a:rPr>
            </a:br>
            <a:endParaRPr lang="en-US" sz="2000" dirty="0">
              <a:solidFill>
                <a:prstClr val="black"/>
              </a:solidFill>
              <a:latin typeface="Calibri" panose="020F0502020204030204"/>
            </a:endParaRPr>
          </a:p>
          <a:p>
            <a:pPr algn="ctr" defTabSz="914384">
              <a:defRPr/>
            </a:pPr>
            <a:r>
              <a:rPr lang="en-US" sz="2000" dirty="0">
                <a:solidFill>
                  <a:prstClr val="black"/>
                </a:solidFill>
                <a:latin typeface="Calibri Light" panose="020F0302020204030204"/>
              </a:rPr>
              <a:t>Lake Constance, Germany</a:t>
            </a:r>
            <a:br>
              <a:rPr lang="en-US" sz="2000" dirty="0">
                <a:solidFill>
                  <a:prstClr val="black"/>
                </a:solidFill>
                <a:latin typeface="Calibri Light" panose="020F0302020204030204"/>
              </a:rPr>
            </a:br>
            <a:r>
              <a:rPr lang="en-US" sz="2000" dirty="0">
                <a:solidFill>
                  <a:prstClr val="black"/>
                </a:solidFill>
                <a:latin typeface="Calibri Light" panose="020F0302020204030204"/>
              </a:rPr>
              <a:t>May 4-7, 2025</a:t>
            </a:r>
          </a:p>
        </p:txBody>
      </p:sp>
      <p:pic>
        <p:nvPicPr>
          <p:cNvPr id="7" name="Picture 6">
            <a:extLst>
              <a:ext uri="{FF2B5EF4-FFF2-40B4-BE49-F238E27FC236}">
                <a16:creationId xmlns:a16="http://schemas.microsoft.com/office/drawing/2014/main" id="{FD461B51-1970-E897-88E7-CB7B335DEF4A}"/>
              </a:ext>
            </a:extLst>
          </p:cNvPr>
          <p:cNvPicPr>
            <a:picLocks noChangeAspect="1"/>
          </p:cNvPicPr>
          <p:nvPr/>
        </p:nvPicPr>
        <p:blipFill>
          <a:blip r:embed="rId2"/>
          <a:stretch>
            <a:fillRect/>
          </a:stretch>
        </p:blipFill>
        <p:spPr>
          <a:xfrm>
            <a:off x="8570109" y="1787563"/>
            <a:ext cx="2451779" cy="695775"/>
          </a:xfrm>
          <a:prstGeom prst="rect">
            <a:avLst/>
          </a:prstGeom>
        </p:spPr>
      </p:pic>
      <p:pic>
        <p:nvPicPr>
          <p:cNvPr id="3" name="Imagen 2">
            <a:extLst>
              <a:ext uri="{FF2B5EF4-FFF2-40B4-BE49-F238E27FC236}">
                <a16:creationId xmlns:a16="http://schemas.microsoft.com/office/drawing/2014/main" id="{41644A1B-BFD9-4AE9-AC1E-E0E7546BFCE1}"/>
              </a:ext>
            </a:extLst>
          </p:cNvPr>
          <p:cNvPicPr>
            <a:picLocks noChangeAspect="1"/>
          </p:cNvPicPr>
          <p:nvPr/>
        </p:nvPicPr>
        <p:blipFill>
          <a:blip r:embed="rId3"/>
          <a:stretch>
            <a:fillRect/>
          </a:stretch>
        </p:blipFill>
        <p:spPr>
          <a:xfrm>
            <a:off x="1343698" y="1362521"/>
            <a:ext cx="2163954" cy="1374111"/>
          </a:xfrm>
          <a:prstGeom prst="rect">
            <a:avLst/>
          </a:prstGeom>
        </p:spPr>
      </p:pic>
      <p:pic>
        <p:nvPicPr>
          <p:cNvPr id="5" name="Imagen 4">
            <a:extLst>
              <a:ext uri="{FF2B5EF4-FFF2-40B4-BE49-F238E27FC236}">
                <a16:creationId xmlns:a16="http://schemas.microsoft.com/office/drawing/2014/main" id="{3199102F-E518-43FA-A475-31DA1801060E}"/>
              </a:ext>
            </a:extLst>
          </p:cNvPr>
          <p:cNvPicPr>
            <a:picLocks noChangeAspect="1"/>
          </p:cNvPicPr>
          <p:nvPr/>
        </p:nvPicPr>
        <p:blipFill>
          <a:blip r:embed="rId4"/>
          <a:stretch>
            <a:fillRect/>
          </a:stretch>
        </p:blipFill>
        <p:spPr>
          <a:xfrm>
            <a:off x="4809553" y="1533609"/>
            <a:ext cx="2461023" cy="905656"/>
          </a:xfrm>
          <a:prstGeom prst="rect">
            <a:avLst/>
          </a:prstGeom>
        </p:spPr>
      </p:pic>
    </p:spTree>
    <p:extLst>
      <p:ext uri="{BB962C8B-B14F-4D97-AF65-F5344CB8AC3E}">
        <p14:creationId xmlns:p14="http://schemas.microsoft.com/office/powerpoint/2010/main" val="252108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154912" y="5595618"/>
            <a:ext cx="11945648" cy="369462"/>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1" dirty="0">
                <a:solidFill>
                  <a:schemeClr val="tx1"/>
                </a:solidFill>
                <a:latin typeface="+mj-lt"/>
                <a:cs typeface="Arial" panose="020B0604020202020204" pitchFamily="34" charset="0"/>
              </a:rPr>
              <a:t>A full list of events and conferences, call for papers, and registration information can be found on </a:t>
            </a:r>
            <a:r>
              <a:rPr lang="en-US" sz="1801" dirty="0">
                <a:solidFill>
                  <a:srgbClr val="0073A5"/>
                </a:solidFill>
                <a:latin typeface="+mj-lt"/>
                <a:cs typeface="Arial" panose="020B0604020202020204" pitchFamily="34" charset="0"/>
              </a:rPr>
              <a:t>ieee-sensors.org/conferences</a:t>
            </a:r>
            <a:r>
              <a:rPr lang="en-US" sz="1801" dirty="0">
                <a:solidFill>
                  <a:schemeClr val="tx1"/>
                </a:solidFill>
                <a:latin typeface="+mj-lt"/>
                <a:cs typeface="Arial" panose="020B0604020202020204" pitchFamily="34" charset="0"/>
              </a:rPr>
              <a:t>.</a:t>
            </a:r>
          </a:p>
        </p:txBody>
      </p:sp>
      <p:sp>
        <p:nvSpPr>
          <p:cNvPr id="62" name="Rectangle: Diagonal Corners Rounded 61">
            <a:extLst>
              <a:ext uri="{FF2B5EF4-FFF2-40B4-BE49-F238E27FC236}">
                <a16:creationId xmlns:a16="http://schemas.microsoft.com/office/drawing/2014/main" id="{73B47EFD-67F3-4867-ADC6-7DCB7E840166}"/>
              </a:ext>
            </a:extLst>
          </p:cNvPr>
          <p:cNvSpPr/>
          <p:nvPr/>
        </p:nvSpPr>
        <p:spPr>
          <a:xfrm>
            <a:off x="8289982" y="1260964"/>
            <a:ext cx="2893079" cy="406342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3" name="Rectangle: Diagonal Corners Rounded 62">
            <a:extLst>
              <a:ext uri="{FF2B5EF4-FFF2-40B4-BE49-F238E27FC236}">
                <a16:creationId xmlns:a16="http://schemas.microsoft.com/office/drawing/2014/main" id="{4652358C-94DF-49F2-8555-FD1B546F9BDE}"/>
              </a:ext>
            </a:extLst>
          </p:cNvPr>
          <p:cNvSpPr/>
          <p:nvPr/>
        </p:nvSpPr>
        <p:spPr>
          <a:xfrm>
            <a:off x="979136" y="1257425"/>
            <a:ext cx="2893079" cy="4066970"/>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593526" y="1257424"/>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1100589" y="3013181"/>
            <a:ext cx="2650172" cy="163121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2000" b="1" dirty="0">
                <a:solidFill>
                  <a:prstClr val="black"/>
                </a:solidFill>
                <a:latin typeface="Calibri Light" panose="020F0302020204030204"/>
              </a:rPr>
              <a:t>IEEE Applied Sensing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Hyderabad, India</a:t>
            </a:r>
          </a:p>
          <a:p>
            <a:pPr marL="0" indent="0" algn="ctr">
              <a:lnSpc>
                <a:spcPct val="100000"/>
              </a:lnSpc>
              <a:spcBef>
                <a:spcPts val="0"/>
              </a:spcBef>
              <a:buNone/>
              <a:defRPr/>
            </a:pPr>
            <a:r>
              <a:rPr lang="en-US" sz="2000" dirty="0">
                <a:solidFill>
                  <a:prstClr val="black"/>
                </a:solidFill>
                <a:latin typeface="Calibri Light" panose="020F0302020204030204"/>
              </a:rPr>
              <a:t>January 20-22, 2025</a:t>
            </a:r>
            <a:endParaRPr lang="en-US" sz="2400" dirty="0">
              <a:solidFill>
                <a:prstClr val="black"/>
              </a:solidFill>
              <a:latin typeface="Calibri Light" panose="020F0302020204030204"/>
            </a:endParaRPr>
          </a:p>
        </p:txBody>
      </p:sp>
      <p:sp>
        <p:nvSpPr>
          <p:cNvPr id="69" name="TextBox 68">
            <a:extLst>
              <a:ext uri="{FF2B5EF4-FFF2-40B4-BE49-F238E27FC236}">
                <a16:creationId xmlns:a16="http://schemas.microsoft.com/office/drawing/2014/main" id="{EC0AAFD0-3E81-4E99-8782-6845199F52F1}"/>
              </a:ext>
            </a:extLst>
          </p:cNvPr>
          <p:cNvSpPr txBox="1"/>
          <p:nvPr/>
        </p:nvSpPr>
        <p:spPr>
          <a:xfrm>
            <a:off x="4570764" y="3139047"/>
            <a:ext cx="2893079" cy="1631216"/>
          </a:xfrm>
          <a:prstGeom prst="rect">
            <a:avLst/>
          </a:prstGeom>
          <a:noFill/>
        </p:spPr>
        <p:txBody>
          <a:bodyPr wrap="square" rtlCol="0">
            <a:spAutoFit/>
          </a:bodyPr>
          <a:lstStyle/>
          <a:p>
            <a:pPr marL="0" indent="0" algn="ctr">
              <a:lnSpc>
                <a:spcPct val="100000"/>
              </a:lnSpc>
              <a:spcBef>
                <a:spcPts val="0"/>
              </a:spcBef>
              <a:buNone/>
              <a:defRPr/>
            </a:pPr>
            <a:r>
              <a:rPr lang="en-US" sz="2000" b="1" dirty="0">
                <a:solidFill>
                  <a:prstClr val="black"/>
                </a:solidFill>
                <a:latin typeface="Calibri Light" panose="020F0302020204030204"/>
              </a:rPr>
              <a:t>IEEE </a:t>
            </a:r>
            <a:r>
              <a:rPr lang="en-US" sz="2000" b="1" dirty="0" err="1">
                <a:solidFill>
                  <a:prstClr val="black"/>
                </a:solidFill>
                <a:latin typeface="Calibri Light" panose="020F0302020204030204"/>
              </a:rPr>
              <a:t>BioSensors</a:t>
            </a:r>
            <a:r>
              <a:rPr lang="en-US" sz="2000" b="1" dirty="0">
                <a:solidFill>
                  <a:prstClr val="black"/>
                </a:solidFill>
                <a:latin typeface="Calibri Light" panose="020F0302020204030204"/>
              </a:rPr>
              <a:t>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San Diego, California, USA</a:t>
            </a:r>
          </a:p>
          <a:p>
            <a:pPr marL="0" indent="0" algn="ctr">
              <a:lnSpc>
                <a:spcPct val="100000"/>
              </a:lnSpc>
              <a:spcBef>
                <a:spcPts val="0"/>
              </a:spcBef>
              <a:buNone/>
              <a:defRPr/>
            </a:pPr>
            <a:r>
              <a:rPr lang="en-US" sz="2000" dirty="0">
                <a:solidFill>
                  <a:prstClr val="black"/>
                </a:solidFill>
                <a:latin typeface="Calibri Light" panose="020F0302020204030204"/>
              </a:rPr>
              <a:t>August 2 - 5, 2025</a:t>
            </a:r>
          </a:p>
        </p:txBody>
      </p:sp>
      <p:sp>
        <p:nvSpPr>
          <p:cNvPr id="74" name="TextBox 73">
            <a:extLst>
              <a:ext uri="{FF2B5EF4-FFF2-40B4-BE49-F238E27FC236}">
                <a16:creationId xmlns:a16="http://schemas.microsoft.com/office/drawing/2014/main" id="{8A373C23-6F79-4C36-B2D4-5623C2D6DAA4}"/>
              </a:ext>
            </a:extLst>
          </p:cNvPr>
          <p:cNvSpPr txBox="1"/>
          <p:nvPr/>
        </p:nvSpPr>
        <p:spPr>
          <a:xfrm>
            <a:off x="8416391" y="3009653"/>
            <a:ext cx="2640258" cy="1760610"/>
          </a:xfrm>
          <a:prstGeom prst="rect">
            <a:avLst/>
          </a:prstGeom>
          <a:noFill/>
        </p:spPr>
        <p:txBody>
          <a:bodyPr wrap="square">
            <a:spAutoFit/>
          </a:bodyPr>
          <a:lstStyle/>
          <a:p>
            <a:pPr algn="ctr"/>
            <a:r>
              <a:rPr lang="en-US" sz="2000" b="1" dirty="0">
                <a:latin typeface="+mj-lt"/>
              </a:rPr>
              <a:t>IEEE Conference on Agrifood Electronics</a:t>
            </a:r>
          </a:p>
          <a:p>
            <a:pPr algn="ctr"/>
            <a:endParaRPr lang="en-US" sz="2000" dirty="0">
              <a:latin typeface="+mj-lt"/>
            </a:endParaRPr>
          </a:p>
          <a:p>
            <a:pPr algn="ctr"/>
            <a:r>
              <a:rPr lang="en-US" sz="2000" dirty="0">
                <a:latin typeface="+mj-lt"/>
              </a:rPr>
              <a:t>Valencia, Spain</a:t>
            </a:r>
          </a:p>
          <a:p>
            <a:pPr algn="ctr"/>
            <a:r>
              <a:rPr lang="en-US" sz="2000" dirty="0">
                <a:latin typeface="+mj-lt"/>
              </a:rPr>
              <a:t>September, 2025</a:t>
            </a:r>
          </a:p>
          <a:p>
            <a:pPr lvl="0" algn="ctr"/>
            <a:endParaRPr lang="en-US" sz="841" dirty="0">
              <a:latin typeface="+mj-lt"/>
            </a:endParaRPr>
          </a:p>
        </p:txBody>
      </p:sp>
      <p:pic>
        <p:nvPicPr>
          <p:cNvPr id="5" name="Picture 4">
            <a:extLst>
              <a:ext uri="{FF2B5EF4-FFF2-40B4-BE49-F238E27FC236}">
                <a16:creationId xmlns:a16="http://schemas.microsoft.com/office/drawing/2014/main" id="{84E849FD-2C05-DBDF-23E7-897DA53D1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558" y="1527829"/>
            <a:ext cx="1889924" cy="1150720"/>
          </a:xfrm>
          <a:prstGeom prst="rect">
            <a:avLst/>
          </a:prstGeom>
        </p:spPr>
      </p:pic>
      <p:pic>
        <p:nvPicPr>
          <p:cNvPr id="6" name="Picture 5">
            <a:extLst>
              <a:ext uri="{FF2B5EF4-FFF2-40B4-BE49-F238E27FC236}">
                <a16:creationId xmlns:a16="http://schemas.microsoft.com/office/drawing/2014/main" id="{E943421D-A43C-94EB-81EF-2DC4B1EC5E82}"/>
              </a:ext>
            </a:extLst>
          </p:cNvPr>
          <p:cNvPicPr>
            <a:picLocks noChangeAspect="1"/>
          </p:cNvPicPr>
          <p:nvPr/>
        </p:nvPicPr>
        <p:blipFill>
          <a:blip r:embed="rId3"/>
          <a:stretch>
            <a:fillRect/>
          </a:stretch>
        </p:blipFill>
        <p:spPr>
          <a:xfrm>
            <a:off x="1510518" y="1538641"/>
            <a:ext cx="1792865" cy="1139908"/>
          </a:xfrm>
          <a:prstGeom prst="rect">
            <a:avLst/>
          </a:prstGeom>
        </p:spPr>
      </p:pic>
      <p:pic>
        <p:nvPicPr>
          <p:cNvPr id="1026" name="Picture 2" descr="biosensors25-logo-hr_color.png">
            <a:extLst>
              <a:ext uri="{FF2B5EF4-FFF2-40B4-BE49-F238E27FC236}">
                <a16:creationId xmlns:a16="http://schemas.microsoft.com/office/drawing/2014/main" id="{8865CBFB-5DC2-448A-A1D7-B16FE3777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580" y="1735679"/>
            <a:ext cx="2411272" cy="53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Industry Focused Events</a:t>
            </a:r>
          </a:p>
        </p:txBody>
      </p:sp>
      <p:grpSp>
        <p:nvGrpSpPr>
          <p:cNvPr id="3" name="Group 2">
            <a:extLst>
              <a:ext uri="{FF2B5EF4-FFF2-40B4-BE49-F238E27FC236}">
                <a16:creationId xmlns:a16="http://schemas.microsoft.com/office/drawing/2014/main" id="{5DE20D8B-A60B-04D8-CD42-D4C73F563A8E}"/>
              </a:ext>
            </a:extLst>
          </p:cNvPr>
          <p:cNvGrpSpPr/>
          <p:nvPr/>
        </p:nvGrpSpPr>
        <p:grpSpPr>
          <a:xfrm>
            <a:off x="2270244" y="1291100"/>
            <a:ext cx="2893079" cy="4066967"/>
            <a:chOff x="4649460" y="1291101"/>
            <a:chExt cx="2893079" cy="4066967"/>
          </a:xfrm>
        </p:grpSpPr>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649460" y="1291101"/>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EC0AAFD0-3E81-4E99-8782-6845199F52F1}"/>
                </a:ext>
              </a:extLst>
            </p:cNvPr>
            <p:cNvSpPr txBox="1"/>
            <p:nvPr/>
          </p:nvSpPr>
          <p:spPr>
            <a:xfrm>
              <a:off x="4731526" y="3059160"/>
              <a:ext cx="267009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IEEE Sensor Interfaces Meeting</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err="1">
                  <a:solidFill>
                    <a:prstClr val="black"/>
                  </a:solidFill>
                  <a:latin typeface="Calibri Light" panose="020F0302020204030204"/>
                </a:rPr>
                <a:t>Veldhoven</a:t>
              </a:r>
              <a:r>
                <a:rPr lang="en-US" sz="2000" dirty="0">
                  <a:solidFill>
                    <a:prstClr val="black"/>
                  </a:solidFill>
                  <a:latin typeface="Calibri Light" panose="020F0302020204030204"/>
                </a:rPr>
                <a:t>, The Netherlands</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May 12-13, 2025</a:t>
              </a:r>
            </a:p>
          </p:txBody>
        </p:sp>
      </p:grpSp>
      <p:sp>
        <p:nvSpPr>
          <p:cNvPr id="2" name="Rectangle: Diagonal Corners Rounded 1">
            <a:extLst>
              <a:ext uri="{FF2B5EF4-FFF2-40B4-BE49-F238E27FC236}">
                <a16:creationId xmlns:a16="http://schemas.microsoft.com/office/drawing/2014/main" id="{C48AD31B-1EBD-3B68-EEF4-683BDA26731F}"/>
              </a:ext>
            </a:extLst>
          </p:cNvPr>
          <p:cNvSpPr/>
          <p:nvPr/>
        </p:nvSpPr>
        <p:spPr>
          <a:xfrm>
            <a:off x="7028679" y="1277184"/>
            <a:ext cx="2893079" cy="4066967"/>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CC0AC49-AB3D-4078-1D32-0B447959B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014" y="2049708"/>
            <a:ext cx="2600405" cy="289489"/>
          </a:xfrm>
          <a:prstGeom prst="rect">
            <a:avLst/>
          </a:prstGeom>
        </p:spPr>
      </p:pic>
      <p:sp>
        <p:nvSpPr>
          <p:cNvPr id="8" name="TextBox 7">
            <a:extLst>
              <a:ext uri="{FF2B5EF4-FFF2-40B4-BE49-F238E27FC236}">
                <a16:creationId xmlns:a16="http://schemas.microsoft.com/office/drawing/2014/main" id="{71297946-19D2-82BB-8EA7-F88A5D231C35}"/>
              </a:ext>
            </a:extLst>
          </p:cNvPr>
          <p:cNvSpPr txBox="1"/>
          <p:nvPr/>
        </p:nvSpPr>
        <p:spPr>
          <a:xfrm>
            <a:off x="7140171" y="2941737"/>
            <a:ext cx="2670092" cy="1662122"/>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IEEE Sensors in Spotlight</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401"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Boston, MA, USA</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May 16, 2025</a:t>
            </a:r>
            <a:endParaRPr kumimoji="0" lang="en-US" sz="841"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050" name="Picture 2" descr="sim25-logo-hr_color.png">
            <a:extLst>
              <a:ext uri="{FF2B5EF4-FFF2-40B4-BE49-F238E27FC236}">
                <a16:creationId xmlns:a16="http://schemas.microsoft.com/office/drawing/2014/main" id="{CB2829C1-E156-46D2-98A7-05B17542E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007" y="1675894"/>
            <a:ext cx="2270123" cy="74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85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B783-D4E4-9F8E-7DC2-E04F784FB2F8}"/>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FC772022-83E6-BAAA-4A46-8F33E151F653}"/>
              </a:ext>
            </a:extLst>
          </p:cNvPr>
          <p:cNvSpPr txBox="1"/>
          <p:nvPr/>
        </p:nvSpPr>
        <p:spPr>
          <a:xfrm>
            <a:off x="400011" y="2671169"/>
            <a:ext cx="2481355" cy="1500411"/>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Journal</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2001 </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3M downloads in 2023</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Impact factor 4.325</a:t>
            </a:r>
          </a:p>
        </p:txBody>
      </p:sp>
      <p:sp>
        <p:nvSpPr>
          <p:cNvPr id="21" name="Title 1">
            <a:extLst>
              <a:ext uri="{FF2B5EF4-FFF2-40B4-BE49-F238E27FC236}">
                <a16:creationId xmlns:a16="http://schemas.microsoft.com/office/drawing/2014/main" id="{91E41474-0177-DEBE-B47C-2A2069A808F7}"/>
              </a:ext>
            </a:extLst>
          </p:cNvPr>
          <p:cNvSpPr txBox="1">
            <a:spLocks/>
          </p:cNvSpPr>
          <p:nvPr/>
        </p:nvSpPr>
        <p:spPr>
          <a:xfrm>
            <a:off x="838201" y="345386"/>
            <a:ext cx="2171492"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Publications</a:t>
            </a:r>
          </a:p>
        </p:txBody>
      </p:sp>
      <p:pic>
        <p:nvPicPr>
          <p:cNvPr id="15" name="Graphic 14" descr="Closed book">
            <a:extLst>
              <a:ext uri="{FF2B5EF4-FFF2-40B4-BE49-F238E27FC236}">
                <a16:creationId xmlns:a16="http://schemas.microsoft.com/office/drawing/2014/main" id="{F6277BB4-8186-AB04-3EF2-9FB5D2258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0288" y="1501139"/>
            <a:ext cx="914400" cy="914400"/>
          </a:xfrm>
          <a:prstGeom prst="rect">
            <a:avLst/>
          </a:prstGeom>
        </p:spPr>
      </p:pic>
      <p:sp>
        <p:nvSpPr>
          <p:cNvPr id="16" name="TextBox 15">
            <a:extLst>
              <a:ext uri="{FF2B5EF4-FFF2-40B4-BE49-F238E27FC236}">
                <a16:creationId xmlns:a16="http://schemas.microsoft.com/office/drawing/2014/main" id="{BA0FA751-2442-DEC3-AD23-676B218C6FA3}"/>
              </a:ext>
            </a:extLst>
          </p:cNvPr>
          <p:cNvSpPr txBox="1"/>
          <p:nvPr/>
        </p:nvSpPr>
        <p:spPr>
          <a:xfrm>
            <a:off x="2994455" y="2671170"/>
            <a:ext cx="2481355" cy="1214692"/>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Letters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in 2017</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Rapid publication of short papers</a:t>
            </a:r>
          </a:p>
        </p:txBody>
      </p:sp>
      <p:sp>
        <p:nvSpPr>
          <p:cNvPr id="17" name="TextBox 16">
            <a:extLst>
              <a:ext uri="{FF2B5EF4-FFF2-40B4-BE49-F238E27FC236}">
                <a16:creationId xmlns:a16="http://schemas.microsoft.com/office/drawing/2014/main" id="{97BB506A-0953-BDA3-F9C3-1830817648AB}"/>
              </a:ext>
            </a:extLst>
          </p:cNvPr>
          <p:cNvSpPr txBox="1"/>
          <p:nvPr/>
        </p:nvSpPr>
        <p:spPr>
          <a:xfrm>
            <a:off x="5593898" y="2671169"/>
            <a:ext cx="3684326" cy="278281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1001"/>
              </a:spcBef>
              <a:spcAft>
                <a:spcPts val="0"/>
              </a:spcAft>
              <a:buClr>
                <a:srgbClr val="0073A5"/>
              </a:buClr>
              <a:buSzTx/>
              <a:buFontTx/>
              <a:buNone/>
              <a:tabLst/>
              <a:defRPr/>
            </a:pPr>
            <a:r>
              <a:rPr kumimoji="0" lang="en-CA" sz="2000" b="1" i="0" u="none" strike="noStrike" kern="1200" cap="none" spc="0" normalizeH="0" baseline="0" noProof="0" dirty="0">
                <a:ln>
                  <a:noFill/>
                </a:ln>
                <a:solidFill>
                  <a:prstClr val="black"/>
                </a:solidFill>
                <a:effectLst/>
                <a:uLnTx/>
                <a:uFillTx/>
                <a:latin typeface="Calibri Light" panose="020F0302020204030204"/>
                <a:ea typeface="+mn-ea"/>
                <a:cs typeface="+mn-cs"/>
              </a:rPr>
              <a:t>  Co-Sponsored Publications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Journal on Flexible Electronics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Internet of Things Journal</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Agrifood Electronics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Journal of Indoor and Seamless Positioning and Navigation</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Radar Systems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lang="en-US" sz="1500" dirty="0">
                <a:solidFill>
                  <a:prstClr val="black"/>
                </a:solidFill>
                <a:latin typeface="Calibri Light" panose="020F0302020204030204"/>
              </a:rPr>
              <a:t>IEEE J-MASS</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Big Data</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GAMES</a:t>
            </a:r>
          </a:p>
        </p:txBody>
      </p:sp>
      <p:sp>
        <p:nvSpPr>
          <p:cNvPr id="18" name="TextBox 17">
            <a:extLst>
              <a:ext uri="{FF2B5EF4-FFF2-40B4-BE49-F238E27FC236}">
                <a16:creationId xmlns:a16="http://schemas.microsoft.com/office/drawing/2014/main" id="{DF4612AB-78BA-CC62-A3A8-0BECBF4A1B24}"/>
              </a:ext>
            </a:extLst>
          </p:cNvPr>
          <p:cNvSpPr txBox="1"/>
          <p:nvPr/>
        </p:nvSpPr>
        <p:spPr>
          <a:xfrm>
            <a:off x="9197545" y="2671170"/>
            <a:ext cx="2481355" cy="1214692"/>
          </a:xfrm>
          <a:prstGeom prst="rect">
            <a:avLst/>
          </a:prstGeom>
          <a:noFill/>
        </p:spPr>
        <p:txBody>
          <a:bodyPr wrap="square" rtlCol="0">
            <a:spAutoFit/>
          </a:bodyPr>
          <a:lstStyle/>
          <a:p>
            <a:pPr marL="0" marR="0" lvl="0" indent="0" algn="l"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  Newsletter</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Published quarterly</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Reach of over 25,000 subscribers</a:t>
            </a:r>
          </a:p>
        </p:txBody>
      </p:sp>
      <p:pic>
        <p:nvPicPr>
          <p:cNvPr id="19" name="Graphic 18" descr="Group brainstorm">
            <a:extLst>
              <a:ext uri="{FF2B5EF4-FFF2-40B4-BE49-F238E27FC236}">
                <a16:creationId xmlns:a16="http://schemas.microsoft.com/office/drawing/2014/main" id="{3DFDF835-9F2C-90B8-3623-6A1249F285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848913" y="1501139"/>
            <a:ext cx="914400" cy="914400"/>
          </a:xfrm>
          <a:prstGeom prst="rect">
            <a:avLst/>
          </a:prstGeom>
        </p:spPr>
      </p:pic>
      <p:pic>
        <p:nvPicPr>
          <p:cNvPr id="20" name="Graphic 19" descr="Newspaper">
            <a:extLst>
              <a:ext uri="{FF2B5EF4-FFF2-40B4-BE49-F238E27FC236}">
                <a16:creationId xmlns:a16="http://schemas.microsoft.com/office/drawing/2014/main" id="{373FF8A7-A4C2-CF14-14CB-F30D427FB2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7930" y="1501139"/>
            <a:ext cx="914400" cy="914400"/>
          </a:xfrm>
          <a:prstGeom prst="rect">
            <a:avLst/>
          </a:prstGeom>
        </p:spPr>
      </p:pic>
      <p:pic>
        <p:nvPicPr>
          <p:cNvPr id="3" name="Graphic 2" descr="Email">
            <a:extLst>
              <a:ext uri="{FF2B5EF4-FFF2-40B4-BE49-F238E27FC236}">
                <a16:creationId xmlns:a16="http://schemas.microsoft.com/office/drawing/2014/main" id="{FE5D8D1C-559F-C8F8-9128-2ECDA30EC8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4907" y="1621883"/>
            <a:ext cx="664533" cy="664533"/>
          </a:xfrm>
          <a:prstGeom prst="rect">
            <a:avLst/>
          </a:prstGeom>
        </p:spPr>
      </p:pic>
      <p:sp>
        <p:nvSpPr>
          <p:cNvPr id="2" name="TextBox 1">
            <a:extLst>
              <a:ext uri="{FF2B5EF4-FFF2-40B4-BE49-F238E27FC236}">
                <a16:creationId xmlns:a16="http://schemas.microsoft.com/office/drawing/2014/main" id="{96799F23-C170-FCE6-0D79-B91966EDEF65}"/>
              </a:ext>
            </a:extLst>
          </p:cNvPr>
          <p:cNvSpPr txBox="1"/>
          <p:nvPr/>
        </p:nvSpPr>
        <p:spPr>
          <a:xfrm>
            <a:off x="2994452" y="4427210"/>
            <a:ext cx="2481355" cy="970779"/>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18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Journal of Selected Areas in Sensors (JSAS)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in 2023</a:t>
            </a:r>
          </a:p>
        </p:txBody>
      </p:sp>
      <p:sp>
        <p:nvSpPr>
          <p:cNvPr id="4" name="TextBox 3">
            <a:extLst>
              <a:ext uri="{FF2B5EF4-FFF2-40B4-BE49-F238E27FC236}">
                <a16:creationId xmlns:a16="http://schemas.microsoft.com/office/drawing/2014/main" id="{2D6ECA93-B8B3-79FB-4028-A9A06BBF6139}"/>
              </a:ext>
            </a:extLst>
          </p:cNvPr>
          <p:cNvSpPr txBox="1"/>
          <p:nvPr/>
        </p:nvSpPr>
        <p:spPr>
          <a:xfrm>
            <a:off x="400010" y="4427210"/>
            <a:ext cx="2481355" cy="674415"/>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18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Reviews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in 2024</a:t>
            </a:r>
          </a:p>
        </p:txBody>
      </p:sp>
    </p:spTree>
    <p:extLst>
      <p:ext uri="{BB962C8B-B14F-4D97-AF65-F5344CB8AC3E}">
        <p14:creationId xmlns:p14="http://schemas.microsoft.com/office/powerpoint/2010/main" val="394995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B2A1-227B-4F50-5EA1-0B57F170BFB6}"/>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BB9484C4-431B-ABD8-CB3C-79CD1293144D}"/>
              </a:ext>
            </a:extLst>
          </p:cNvPr>
          <p:cNvGrpSpPr/>
          <p:nvPr/>
        </p:nvGrpSpPr>
        <p:grpSpPr>
          <a:xfrm>
            <a:off x="8475899" y="1686631"/>
            <a:ext cx="2700339" cy="4089678"/>
            <a:chOff x="9078286" y="1701815"/>
            <a:chExt cx="2700339" cy="4089678"/>
          </a:xfrm>
        </p:grpSpPr>
        <p:sp>
          <p:nvSpPr>
            <p:cNvPr id="19" name="Rectangle: Diagonal Corners Rounded 18">
              <a:extLst>
                <a:ext uri="{FF2B5EF4-FFF2-40B4-BE49-F238E27FC236}">
                  <a16:creationId xmlns:a16="http://schemas.microsoft.com/office/drawing/2014/main" id="{A6168BC3-8EE4-23C8-8CE6-E0556D085168}"/>
                </a:ext>
              </a:extLst>
            </p:cNvPr>
            <p:cNvSpPr/>
            <p:nvPr/>
          </p:nvSpPr>
          <p:spPr>
            <a:xfrm>
              <a:off x="9080689" y="1701815"/>
              <a:ext cx="2695535" cy="4089678"/>
            </a:xfrm>
            <a:prstGeom prst="round2Diag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32AD34A-9A4E-0983-147C-E2160507CBA4}"/>
                </a:ext>
              </a:extLst>
            </p:cNvPr>
            <p:cNvSpPr txBox="1"/>
            <p:nvPr/>
          </p:nvSpPr>
          <p:spPr>
            <a:xfrm>
              <a:off x="9078286" y="2483669"/>
              <a:ext cx="2700339" cy="283154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Young Professionals (YP)</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lvl="0" algn="ctr">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lang="en-US" sz="1700" dirty="0">
                  <a:solidFill>
                    <a:prstClr val="black"/>
                  </a:solidFill>
                  <a:latin typeface="Calibri Light" panose="020F0302020204030204"/>
                </a:rPr>
                <a:t>Joseph Andrews</a:t>
              </a:r>
              <a:endPar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promoting members who are within 15 years of receiving their degree by expanding their global network, elevating their professional image, and connecting to local peers</a:t>
              </a:r>
            </a:p>
          </p:txBody>
        </p:sp>
      </p:grpSp>
      <p:grpSp>
        <p:nvGrpSpPr>
          <p:cNvPr id="5" name="Group 4">
            <a:extLst>
              <a:ext uri="{FF2B5EF4-FFF2-40B4-BE49-F238E27FC236}">
                <a16:creationId xmlns:a16="http://schemas.microsoft.com/office/drawing/2014/main" id="{46B9481E-E971-F4C5-60E9-18D5B9BD7866}"/>
              </a:ext>
            </a:extLst>
          </p:cNvPr>
          <p:cNvGrpSpPr/>
          <p:nvPr/>
        </p:nvGrpSpPr>
        <p:grpSpPr>
          <a:xfrm>
            <a:off x="4754997" y="1063807"/>
            <a:ext cx="2695537" cy="4693069"/>
            <a:chOff x="6143027" y="1098424"/>
            <a:chExt cx="2695537" cy="4693069"/>
          </a:xfrm>
        </p:grpSpPr>
        <p:sp>
          <p:nvSpPr>
            <p:cNvPr id="9" name="Rectangle: Diagonal Corners Rounded 8">
              <a:extLst>
                <a:ext uri="{FF2B5EF4-FFF2-40B4-BE49-F238E27FC236}">
                  <a16:creationId xmlns:a16="http://schemas.microsoft.com/office/drawing/2014/main" id="{3F009FCE-A604-B863-CDE1-FE68240EADE1}"/>
                </a:ext>
              </a:extLst>
            </p:cNvPr>
            <p:cNvSpPr/>
            <p:nvPr/>
          </p:nvSpPr>
          <p:spPr>
            <a:xfrm>
              <a:off x="6143027" y="1701815"/>
              <a:ext cx="2695537" cy="408967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A5C5871-ECD5-C9B8-CE9C-68483BBD86FB}"/>
                </a:ext>
              </a:extLst>
            </p:cNvPr>
            <p:cNvPicPr>
              <a:picLocks noChangeAspect="1"/>
            </p:cNvPicPr>
            <p:nvPr/>
          </p:nvPicPr>
          <p:blipFill rotWithShape="1">
            <a:blip r:embed="rId2">
              <a:extLst>
                <a:ext uri="{28A0092B-C50C-407E-A947-70E740481C1C}">
                  <a14:useLocalDpi xmlns:a14="http://schemas.microsoft.com/office/drawing/2010/main" val="0"/>
                </a:ext>
              </a:extLst>
            </a:blip>
            <a:srcRect l="13727" r="15175"/>
            <a:stretch/>
          </p:blipFill>
          <p:spPr>
            <a:xfrm rot="5400000">
              <a:off x="6921606" y="1137286"/>
              <a:ext cx="1246992" cy="1169268"/>
            </a:xfrm>
            <a:prstGeom prst="ellipse">
              <a:avLst/>
            </a:prstGeom>
          </p:spPr>
        </p:pic>
        <p:sp>
          <p:nvSpPr>
            <p:cNvPr id="17" name="TextBox 16">
              <a:extLst>
                <a:ext uri="{FF2B5EF4-FFF2-40B4-BE49-F238E27FC236}">
                  <a16:creationId xmlns:a16="http://schemas.microsoft.com/office/drawing/2014/main" id="{C49A29FF-5C06-D037-E346-03C19366C57B}"/>
                </a:ext>
              </a:extLst>
            </p:cNvPr>
            <p:cNvSpPr txBox="1"/>
            <p:nvPr/>
          </p:nvSpPr>
          <p:spPr>
            <a:xfrm>
              <a:off x="6221481" y="2483669"/>
              <a:ext cx="2617083" cy="2354491"/>
            </a:xfrm>
            <a:prstGeom prst="rect">
              <a:avLst/>
            </a:prstGeom>
            <a:noFill/>
          </p:spPr>
          <p:txBody>
            <a:bodyPr wrap="square" rtlCol="0">
              <a:spAutoFit/>
            </a:bodyPr>
            <a:lstStyle>
              <a:defPPr>
                <a:defRPr lang="en-US"/>
              </a:defPPr>
              <a:lvl1pPr algn="ctr">
                <a:defRPr b="1">
                  <a:solidFill>
                    <a:schemeClr val="bg1"/>
                  </a:solidFill>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Women in Sensors (</a:t>
              </a:r>
              <a:r>
                <a:rPr kumimoji="0" lang="en-US" sz="1700" b="1" i="0" u="sng" strike="noStrike" kern="1200" cap="none" spc="0" normalizeH="0" baseline="0" noProof="0" dirty="0" err="1">
                  <a:ln>
                    <a:noFill/>
                  </a:ln>
                  <a:solidFill>
                    <a:prstClr val="black"/>
                  </a:solidFill>
                  <a:effectLst/>
                  <a:uLnTx/>
                  <a:uFillTx/>
                  <a:latin typeface="Calibri Light" panose="020F0302020204030204"/>
                  <a:ea typeface="+mn-ea"/>
                  <a:cs typeface="+mn-cs"/>
                </a:rPr>
                <a:t>WiSe</a:t>
              </a: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Paola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Saccomandi</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 </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promote the presence and advancement of women in the profession of sensing technology, both in industry and academia </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21" name="Title 1">
            <a:extLst>
              <a:ext uri="{FF2B5EF4-FFF2-40B4-BE49-F238E27FC236}">
                <a16:creationId xmlns:a16="http://schemas.microsoft.com/office/drawing/2014/main" id="{9AB69ABD-DDED-FDDB-1CF3-4E4299866482}"/>
              </a:ext>
            </a:extLst>
          </p:cNvPr>
          <p:cNvSpPr txBox="1">
            <a:spLocks/>
          </p:cNvSpPr>
          <p:nvPr/>
        </p:nvSpPr>
        <p:spPr>
          <a:xfrm>
            <a:off x="838201" y="345386"/>
            <a:ext cx="2186368"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Committees</a:t>
            </a:r>
          </a:p>
        </p:txBody>
      </p:sp>
      <p:grpSp>
        <p:nvGrpSpPr>
          <p:cNvPr id="16" name="Group 15">
            <a:extLst>
              <a:ext uri="{FF2B5EF4-FFF2-40B4-BE49-F238E27FC236}">
                <a16:creationId xmlns:a16="http://schemas.microsoft.com/office/drawing/2014/main" id="{60D6B384-7320-35E0-DC7B-58A57BBD8E9B}"/>
              </a:ext>
            </a:extLst>
          </p:cNvPr>
          <p:cNvGrpSpPr/>
          <p:nvPr/>
        </p:nvGrpSpPr>
        <p:grpSpPr>
          <a:xfrm>
            <a:off x="948058" y="1701817"/>
            <a:ext cx="2697937" cy="4089678"/>
            <a:chOff x="277051" y="1701817"/>
            <a:chExt cx="2697937" cy="4089678"/>
          </a:xfrm>
        </p:grpSpPr>
        <p:sp>
          <p:nvSpPr>
            <p:cNvPr id="10" name="Rectangle: Diagonal Corners Rounded 9">
              <a:extLst>
                <a:ext uri="{FF2B5EF4-FFF2-40B4-BE49-F238E27FC236}">
                  <a16:creationId xmlns:a16="http://schemas.microsoft.com/office/drawing/2014/main" id="{6CDB40BE-ED7A-31A4-60BB-E7EE7C6C7F6A}"/>
                </a:ext>
              </a:extLst>
            </p:cNvPr>
            <p:cNvSpPr/>
            <p:nvPr/>
          </p:nvSpPr>
          <p:spPr>
            <a:xfrm>
              <a:off x="279451" y="1701817"/>
              <a:ext cx="2695537" cy="4089678"/>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2F028D0-AB89-6F3B-AC23-D37D25AAAA94}"/>
                </a:ext>
              </a:extLst>
            </p:cNvPr>
            <p:cNvSpPr txBox="1"/>
            <p:nvPr/>
          </p:nvSpPr>
          <p:spPr>
            <a:xfrm>
              <a:off x="277051" y="2483669"/>
              <a:ext cx="2617070" cy="2369880"/>
            </a:xfrm>
            <a:prstGeom prst="rect">
              <a:avLst/>
            </a:prstGeom>
            <a:noFill/>
          </p:spPr>
          <p:txBody>
            <a:bodyPr wrap="square" rtlCol="0">
              <a:spAutoFit/>
            </a:bodyPr>
            <a:lstStyle>
              <a:defPPr>
                <a:defRPr lang="en-US"/>
              </a:defPPr>
              <a:lvl1pPr algn="ctr">
                <a:defRPr sz="1600">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Diversity and Inclusion (D&amp;I)</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Enakshi</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lang="es-ES" sz="1700" dirty="0" err="1">
                  <a:solidFill>
                    <a:prstClr val="black"/>
                  </a:solidFill>
                </a:rPr>
                <a:t>Bhattacharya</a:t>
              </a:r>
              <a:endPar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lvl="0" algn="l">
                <a:defRPr/>
              </a:pPr>
              <a:endParaRPr lang="en-US" sz="1700" dirty="0">
                <a:solidFill>
                  <a:prstClr val="black"/>
                </a:solidFill>
                <a:latin typeface="Calibri Light" panose="020F0302020204030204"/>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support the Sensors Council in ensuring activities and policies are supporting a diverse and inclusive environment</a:t>
              </a:r>
            </a:p>
          </p:txBody>
        </p:sp>
      </p:grpSp>
      <p:pic>
        <p:nvPicPr>
          <p:cNvPr id="3" name="Imagen 2">
            <a:extLst>
              <a:ext uri="{FF2B5EF4-FFF2-40B4-BE49-F238E27FC236}">
                <a16:creationId xmlns:a16="http://schemas.microsoft.com/office/drawing/2014/main" id="{E548217B-A620-4637-8875-4BA1B546EF3B}"/>
              </a:ext>
            </a:extLst>
          </p:cNvPr>
          <p:cNvPicPr>
            <a:picLocks noChangeAspect="1"/>
          </p:cNvPicPr>
          <p:nvPr/>
        </p:nvPicPr>
        <p:blipFill>
          <a:blip r:embed="rId3"/>
          <a:stretch>
            <a:fillRect/>
          </a:stretch>
        </p:blipFill>
        <p:spPr>
          <a:xfrm>
            <a:off x="1771006" y="1098098"/>
            <a:ext cx="1085813" cy="1255275"/>
          </a:xfrm>
          <a:prstGeom prst="rect">
            <a:avLst/>
          </a:prstGeom>
        </p:spPr>
      </p:pic>
      <p:pic>
        <p:nvPicPr>
          <p:cNvPr id="3074" name="Picture 2" descr="Profile Photo">
            <a:extLst>
              <a:ext uri="{FF2B5EF4-FFF2-40B4-BE49-F238E27FC236}">
                <a16:creationId xmlns:a16="http://schemas.microsoft.com/office/drawing/2014/main" id="{1411D758-5F52-466A-A160-1DE43CD79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8712" y="1044185"/>
            <a:ext cx="963669" cy="128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61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4CA61-9911-319F-97DA-E041DF69814C}"/>
            </a:ext>
          </a:extLst>
        </p:cNvPr>
        <p:cNvGrpSpPr/>
        <p:nvPr/>
      </p:nvGrpSpPr>
      <p:grpSpPr>
        <a:xfrm>
          <a:off x="0" y="0"/>
          <a:ext cx="0" cy="0"/>
          <a:chOff x="0" y="0"/>
          <a:chExt cx="0" cy="0"/>
        </a:xfrm>
      </p:grpSpPr>
      <p:sp>
        <p:nvSpPr>
          <p:cNvPr id="21" name="Title 1">
            <a:extLst>
              <a:ext uri="{FF2B5EF4-FFF2-40B4-BE49-F238E27FC236}">
                <a16:creationId xmlns:a16="http://schemas.microsoft.com/office/drawing/2014/main" id="{7C59A5BD-6966-70A6-B262-C33D200736EA}"/>
              </a:ext>
            </a:extLst>
          </p:cNvPr>
          <p:cNvSpPr txBox="1">
            <a:spLocks/>
          </p:cNvSpPr>
          <p:nvPr/>
        </p:nvSpPr>
        <p:spPr>
          <a:xfrm>
            <a:off x="838201" y="345386"/>
            <a:ext cx="2186368"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Committees</a:t>
            </a:r>
          </a:p>
        </p:txBody>
      </p:sp>
      <p:grpSp>
        <p:nvGrpSpPr>
          <p:cNvPr id="15" name="Group 14">
            <a:extLst>
              <a:ext uri="{FF2B5EF4-FFF2-40B4-BE49-F238E27FC236}">
                <a16:creationId xmlns:a16="http://schemas.microsoft.com/office/drawing/2014/main" id="{0AFBDEBF-862D-443F-9A45-986E2C099DA7}"/>
              </a:ext>
            </a:extLst>
          </p:cNvPr>
          <p:cNvGrpSpPr/>
          <p:nvPr/>
        </p:nvGrpSpPr>
        <p:grpSpPr>
          <a:xfrm>
            <a:off x="4748231" y="1066505"/>
            <a:ext cx="2695537" cy="4724989"/>
            <a:chOff x="3210169" y="1066504"/>
            <a:chExt cx="2695537" cy="4724989"/>
          </a:xfrm>
        </p:grpSpPr>
        <p:sp>
          <p:nvSpPr>
            <p:cNvPr id="11" name="Rectangle: Diagonal Corners Rounded 10">
              <a:extLst>
                <a:ext uri="{FF2B5EF4-FFF2-40B4-BE49-F238E27FC236}">
                  <a16:creationId xmlns:a16="http://schemas.microsoft.com/office/drawing/2014/main" id="{3E8218CB-6756-AE83-967B-71282BE7CA23}"/>
                </a:ext>
              </a:extLst>
            </p:cNvPr>
            <p:cNvSpPr/>
            <p:nvPr/>
          </p:nvSpPr>
          <p:spPr>
            <a:xfrm>
              <a:off x="3210169" y="1701815"/>
              <a:ext cx="2695537" cy="4089678"/>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FB033DF-CDE8-C8ED-A47C-6306AD453189}"/>
                </a:ext>
              </a:extLst>
            </p:cNvPr>
            <p:cNvPicPr>
              <a:picLocks noChangeAspect="1"/>
            </p:cNvPicPr>
            <p:nvPr/>
          </p:nvPicPr>
          <p:blipFill rotWithShape="1">
            <a:blip r:embed="rId2">
              <a:extLst>
                <a:ext uri="{28A0092B-C50C-407E-A947-70E740481C1C}">
                  <a14:useLocalDpi xmlns:a14="http://schemas.microsoft.com/office/drawing/2010/main" val="0"/>
                </a:ext>
              </a:extLst>
            </a:blip>
            <a:srcRect t="6756" b="15741"/>
            <a:stretch/>
          </p:blipFill>
          <p:spPr>
            <a:xfrm>
              <a:off x="3992810" y="1066504"/>
              <a:ext cx="1164724" cy="1221305"/>
            </a:xfrm>
            <a:prstGeom prst="ellipse">
              <a:avLst/>
            </a:prstGeom>
          </p:spPr>
        </p:pic>
        <p:sp>
          <p:nvSpPr>
            <p:cNvPr id="6" name="TextBox 5">
              <a:extLst>
                <a:ext uri="{FF2B5EF4-FFF2-40B4-BE49-F238E27FC236}">
                  <a16:creationId xmlns:a16="http://schemas.microsoft.com/office/drawing/2014/main" id="{0B5764D8-A512-4D75-AA79-38E099D0C1B8}"/>
                </a:ext>
              </a:extLst>
            </p:cNvPr>
            <p:cNvSpPr txBox="1"/>
            <p:nvPr/>
          </p:nvSpPr>
          <p:spPr>
            <a:xfrm>
              <a:off x="3261681" y="2483669"/>
              <a:ext cx="2639221" cy="2339102"/>
            </a:xfrm>
            <a:prstGeom prst="rect">
              <a:avLst/>
            </a:prstGeom>
            <a:noFill/>
          </p:spPr>
          <p:txBody>
            <a:bodyPr wrap="square" rtlCol="0">
              <a:spAutoFit/>
            </a:bodyPr>
            <a:lstStyle>
              <a:defPPr>
                <a:defRPr lang="en-US"/>
              </a:defPPr>
              <a:lvl1pPr algn="ctr">
                <a:defRPr b="1">
                  <a:solidFill>
                    <a:schemeClr val="bg1"/>
                  </a:solidFill>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Standards Committee</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Troy Nagle</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to develop standards in sensors domain</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SC-SC is currently developing 3 standards</a:t>
              </a:r>
            </a:p>
          </p:txBody>
        </p:sp>
      </p:grpSp>
      <p:grpSp>
        <p:nvGrpSpPr>
          <p:cNvPr id="14" name="Group 13">
            <a:extLst>
              <a:ext uri="{FF2B5EF4-FFF2-40B4-BE49-F238E27FC236}">
                <a16:creationId xmlns:a16="http://schemas.microsoft.com/office/drawing/2014/main" id="{1C247BEC-32CE-64E3-A2FE-3C5D87CB8D35}"/>
              </a:ext>
            </a:extLst>
          </p:cNvPr>
          <p:cNvGrpSpPr/>
          <p:nvPr/>
        </p:nvGrpSpPr>
        <p:grpSpPr>
          <a:xfrm>
            <a:off x="8543864" y="1130163"/>
            <a:ext cx="2697677" cy="4701148"/>
            <a:chOff x="6140887" y="1137286"/>
            <a:chExt cx="2697677" cy="4701148"/>
          </a:xfrm>
        </p:grpSpPr>
        <p:sp>
          <p:nvSpPr>
            <p:cNvPr id="12" name="Rectangle: Diagonal Corners Rounded 11">
              <a:extLst>
                <a:ext uri="{FF2B5EF4-FFF2-40B4-BE49-F238E27FC236}">
                  <a16:creationId xmlns:a16="http://schemas.microsoft.com/office/drawing/2014/main" id="{A5245575-4B61-C77E-799F-434B5876F8D5}"/>
                </a:ext>
              </a:extLst>
            </p:cNvPr>
            <p:cNvSpPr/>
            <p:nvPr/>
          </p:nvSpPr>
          <p:spPr>
            <a:xfrm>
              <a:off x="6143027" y="1701815"/>
              <a:ext cx="2695537" cy="408967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D99D224-7263-0CE5-4391-5C9C93E04F35}"/>
                </a:ext>
              </a:extLst>
            </p:cNvPr>
            <p:cNvPicPr>
              <a:picLocks noChangeAspect="1"/>
            </p:cNvPicPr>
            <p:nvPr/>
          </p:nvPicPr>
          <p:blipFill rotWithShape="1">
            <a:blip r:embed="rId3">
              <a:extLst>
                <a:ext uri="{28A0092B-C50C-407E-A947-70E740481C1C}">
                  <a14:useLocalDpi xmlns:a14="http://schemas.microsoft.com/office/drawing/2010/main" val="0"/>
                </a:ext>
              </a:extLst>
            </a:blip>
            <a:srcRect l="231" t="4054" r="-231" b="28970"/>
            <a:stretch/>
          </p:blipFill>
          <p:spPr>
            <a:xfrm>
              <a:off x="6921606" y="1137286"/>
              <a:ext cx="1246992" cy="1169268"/>
            </a:xfrm>
            <a:prstGeom prst="ellipse">
              <a:avLst/>
            </a:prstGeom>
          </p:spPr>
        </p:pic>
        <p:sp>
          <p:nvSpPr>
            <p:cNvPr id="7" name="TextBox 6">
              <a:extLst>
                <a:ext uri="{FF2B5EF4-FFF2-40B4-BE49-F238E27FC236}">
                  <a16:creationId xmlns:a16="http://schemas.microsoft.com/office/drawing/2014/main" id="{2DC70152-383B-895C-DF56-EF66BD1B2F05}"/>
                </a:ext>
              </a:extLst>
            </p:cNvPr>
            <p:cNvSpPr txBox="1"/>
            <p:nvPr/>
          </p:nvSpPr>
          <p:spPr>
            <a:xfrm>
              <a:off x="6140887" y="2483669"/>
              <a:ext cx="2697677" cy="3354765"/>
            </a:xfrm>
            <a:prstGeom prst="rect">
              <a:avLst/>
            </a:prstGeom>
            <a:noFill/>
          </p:spPr>
          <p:txBody>
            <a:bodyPr wrap="square" rtlCol="0">
              <a:spAutoFit/>
            </a:bodyPr>
            <a:lstStyle>
              <a:defPPr>
                <a:defRPr lang="en-US"/>
              </a:defPPr>
              <a:lvl1pPr algn="ctr">
                <a:defRPr b="1">
                  <a:solidFill>
                    <a:schemeClr val="bg1"/>
                  </a:solidFill>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Technical Committee in Inertial Sensors &amp; Systems</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Andrei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Shkel</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 </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promote exchanges among researchers from academia, industry and government and identify the technologies and technical approaches to advance and mature the field of inertial sensors technology</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16" name="Group 15">
            <a:extLst>
              <a:ext uri="{FF2B5EF4-FFF2-40B4-BE49-F238E27FC236}">
                <a16:creationId xmlns:a16="http://schemas.microsoft.com/office/drawing/2014/main" id="{AD435C4A-F93A-506C-B36A-CA4A476FC993}"/>
              </a:ext>
            </a:extLst>
          </p:cNvPr>
          <p:cNvGrpSpPr/>
          <p:nvPr/>
        </p:nvGrpSpPr>
        <p:grpSpPr>
          <a:xfrm>
            <a:off x="950458" y="1130163"/>
            <a:ext cx="2695537" cy="4661332"/>
            <a:chOff x="279451" y="1130163"/>
            <a:chExt cx="2695537" cy="4661332"/>
          </a:xfrm>
        </p:grpSpPr>
        <p:sp>
          <p:nvSpPr>
            <p:cNvPr id="10" name="Rectangle: Diagonal Corners Rounded 9">
              <a:extLst>
                <a:ext uri="{FF2B5EF4-FFF2-40B4-BE49-F238E27FC236}">
                  <a16:creationId xmlns:a16="http://schemas.microsoft.com/office/drawing/2014/main" id="{BBB18A65-7C7E-E813-B5BE-F06360349F5B}"/>
                </a:ext>
              </a:extLst>
            </p:cNvPr>
            <p:cNvSpPr/>
            <p:nvPr/>
          </p:nvSpPr>
          <p:spPr>
            <a:xfrm>
              <a:off x="279451" y="1701817"/>
              <a:ext cx="2695537" cy="4089678"/>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F616350-53DA-7830-E1EF-60679217B9C9}"/>
                </a:ext>
              </a:extLst>
            </p:cNvPr>
            <p:cNvPicPr>
              <a:picLocks noChangeAspect="1"/>
            </p:cNvPicPr>
            <p:nvPr/>
          </p:nvPicPr>
          <p:blipFill rotWithShape="1">
            <a:blip r:embed="rId4">
              <a:extLst>
                <a:ext uri="{28A0092B-C50C-407E-A947-70E740481C1C}">
                  <a14:useLocalDpi xmlns:a14="http://schemas.microsoft.com/office/drawing/2010/main" val="0"/>
                </a:ext>
              </a:extLst>
            </a:blip>
            <a:srcRect l="-218" t="1867" r="218" b="27215"/>
            <a:stretch/>
          </p:blipFill>
          <p:spPr>
            <a:xfrm>
              <a:off x="950459" y="1130163"/>
              <a:ext cx="1214575" cy="1205881"/>
            </a:xfrm>
            <a:prstGeom prst="ellipse">
              <a:avLst/>
            </a:prstGeom>
          </p:spPr>
        </p:pic>
        <p:sp>
          <p:nvSpPr>
            <p:cNvPr id="8" name="TextBox 7">
              <a:extLst>
                <a:ext uri="{FF2B5EF4-FFF2-40B4-BE49-F238E27FC236}">
                  <a16:creationId xmlns:a16="http://schemas.microsoft.com/office/drawing/2014/main" id="{4D0A905C-9442-CC61-3C0B-AFD23E40F630}"/>
                </a:ext>
              </a:extLst>
            </p:cNvPr>
            <p:cNvSpPr txBox="1"/>
            <p:nvPr/>
          </p:nvSpPr>
          <p:spPr>
            <a:xfrm>
              <a:off x="344755" y="2483669"/>
              <a:ext cx="2549365" cy="2108269"/>
            </a:xfrm>
            <a:prstGeom prst="rect">
              <a:avLst/>
            </a:prstGeom>
            <a:noFill/>
          </p:spPr>
          <p:txBody>
            <a:bodyPr wrap="square" rtlCol="0">
              <a:spAutoFit/>
            </a:bodyPr>
            <a:lstStyle>
              <a:defPPr>
                <a:defRPr lang="en-US"/>
              </a:defPPr>
              <a:lvl1pPr algn="ctr">
                <a:defRPr sz="1600">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Industry Liaison Committee</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Dan McGrath</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drive industry engagement in sensors and establish an industry track at IEEE SENSORS</a:t>
              </a:r>
            </a:p>
          </p:txBody>
        </p:sp>
      </p:grpSp>
    </p:spTree>
    <p:extLst>
      <p:ext uri="{BB962C8B-B14F-4D97-AF65-F5344CB8AC3E}">
        <p14:creationId xmlns:p14="http://schemas.microsoft.com/office/powerpoint/2010/main" val="4061780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9781</TotalTime>
  <Words>834</Words>
  <Application>Microsoft Office PowerPoint</Application>
  <PresentationFormat>Panorámica</PresentationFormat>
  <Paragraphs>148</Paragraphs>
  <Slides>13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Calibri</vt:lpstr>
      <vt:lpstr>Calibri Light</vt:lpstr>
      <vt:lpstr>Open Sans</vt:lpstr>
      <vt:lpstr>Open Sans Light</vt:lpstr>
      <vt:lpstr>Times New Roman</vt:lpstr>
      <vt:lpstr>Wingdings 3</vt:lpstr>
      <vt:lpstr>Office Theme</vt:lpstr>
      <vt:lpstr>Presentación de PowerPoint</vt:lpstr>
      <vt:lpstr>About the Sensors Council (formed in 1999)</vt:lpstr>
      <vt:lpstr>Presentación de PowerPoint</vt:lpstr>
      <vt:lpstr>Conferences</vt:lpstr>
      <vt:lpstr>Conferences</vt:lpstr>
      <vt:lpstr>Industry Focused Events</vt:lpstr>
      <vt:lpstr>Presentación de PowerPoint</vt:lpstr>
      <vt:lpstr>Presentación de PowerPoint</vt:lpstr>
      <vt:lpstr>Presentación de PowerPoint</vt:lpstr>
      <vt:lpstr>Distinguished Lecturer Program 2024</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Example Here</dc:title>
  <dc:creator>Hough,Mackenzie C</dc:creator>
  <cp:lastModifiedBy>Natxo Matías</cp:lastModifiedBy>
  <cp:revision>129</cp:revision>
  <dcterms:created xsi:type="dcterms:W3CDTF">2020-08-31T14:34:28Z</dcterms:created>
  <dcterms:modified xsi:type="dcterms:W3CDTF">2025-02-13T12:40:44Z</dcterms:modified>
</cp:coreProperties>
</file>